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7" r:id="rId3"/>
    <p:sldId id="259" r:id="rId4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343" autoAdjust="0"/>
  </p:normalViewPr>
  <p:slideViewPr>
    <p:cSldViewPr>
      <p:cViewPr>
        <p:scale>
          <a:sx n="80" d="100"/>
          <a:sy n="80" d="100"/>
        </p:scale>
        <p:origin x="-2274" y="6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B2078D-1C74-4A4C-8E20-E122551C365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F30A86-AA93-4537-B2F2-55E2E6EAA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9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CA3BC4-281D-4FA4-B384-30D72BC68B7A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4B7509-D202-41F6-9506-F006AA84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602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7509-D202-41F6-9506-F006AA84E3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92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7509-D202-41F6-9506-F006AA84E3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9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6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7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4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9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1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A106-2597-4DA9-8824-DBCC9257AC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9B9C-04DA-4EB4-9FB0-CB1429F1E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451317" y="1446273"/>
            <a:ext cx="2127829" cy="2015197"/>
            <a:chOff x="3182679" y="5334000"/>
            <a:chExt cx="3507273" cy="3676650"/>
          </a:xfrm>
        </p:grpSpPr>
        <p:grpSp>
          <p:nvGrpSpPr>
            <p:cNvPr id="26" name="Group 25"/>
            <p:cNvGrpSpPr/>
            <p:nvPr/>
          </p:nvGrpSpPr>
          <p:grpSpPr>
            <a:xfrm>
              <a:off x="3182679" y="5334000"/>
              <a:ext cx="3507273" cy="3676650"/>
              <a:chOff x="3182679" y="5334000"/>
              <a:chExt cx="3507273" cy="3676650"/>
            </a:xfrm>
          </p:grpSpPr>
          <p:pic>
            <p:nvPicPr>
              <p:cNvPr id="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8600" y="5943600"/>
                <a:ext cx="2514600" cy="3067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ectangle 28"/>
              <p:cNvSpPr/>
              <p:nvPr/>
            </p:nvSpPr>
            <p:spPr>
              <a:xfrm>
                <a:off x="3200400" y="5334000"/>
                <a:ext cx="12954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182679" y="6945052"/>
                <a:ext cx="1302488" cy="674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267200" y="6977727"/>
                <a:ext cx="304800" cy="33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962400" y="7619999"/>
                <a:ext cx="304800" cy="33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394552" y="5822810"/>
                <a:ext cx="1295400" cy="9906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5105400" y="5829300"/>
              <a:ext cx="304800" cy="19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601" y="1668007"/>
            <a:ext cx="471550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Whiskers &amp; Tails Charity Ball, hosted by Ramapo-Bergen Animal Refuge, is RBARI’s premier annual gala</a:t>
            </a:r>
            <a:r>
              <a:rPr lang="en-US" sz="1100" dirty="0"/>
              <a:t>.</a:t>
            </a:r>
            <a:r>
              <a:rPr lang="en-US" sz="1100" dirty="0" smtClean="0"/>
              <a:t>  An evening of cocktails, diner and dancing, and live and silent auctions.  It’s a wonderful celebration of our sponsors and donors who we rely on to continue our mission of saving more lives.   Your generous </a:t>
            </a:r>
            <a:r>
              <a:rPr lang="en-US" sz="1100" dirty="0"/>
              <a:t>participation will help RBARI raise </a:t>
            </a:r>
            <a:r>
              <a:rPr lang="en-US" sz="1100" dirty="0" smtClean="0"/>
              <a:t>awareness and essential </a:t>
            </a:r>
            <a:r>
              <a:rPr lang="en-US" sz="1100" dirty="0"/>
              <a:t>funds </a:t>
            </a:r>
            <a:r>
              <a:rPr lang="en-US" sz="1100" dirty="0" smtClean="0"/>
              <a:t> to care for the many animals that come to us throughout the year and for our community outreach programs that help us to raise awareness.</a:t>
            </a:r>
          </a:p>
          <a:p>
            <a:endParaRPr lang="en-US" sz="1100" dirty="0"/>
          </a:p>
          <a:p>
            <a:r>
              <a:rPr lang="en-US" sz="1100" dirty="0"/>
              <a:t>Ramapo-Bergen Animal </a:t>
            </a:r>
            <a:r>
              <a:rPr lang="en-US" sz="1100" dirty="0" smtClean="0"/>
              <a:t>Refuge is the </a:t>
            </a:r>
            <a:r>
              <a:rPr lang="en-US" sz="1100" dirty="0"/>
              <a:t>leading no-kill animal rescue and </a:t>
            </a:r>
            <a:r>
              <a:rPr lang="en-US" sz="1100" dirty="0" smtClean="0"/>
              <a:t>shelter in Northern New Jersey.  A </a:t>
            </a:r>
            <a:r>
              <a:rPr lang="en-US" sz="1100" dirty="0"/>
              <a:t>501(c)3 charity, we rely entirely on donations and grants to help </a:t>
            </a:r>
            <a:r>
              <a:rPr lang="en-US" sz="1100" dirty="0" smtClean="0"/>
              <a:t>us rescue, rehabilitate, rehome and educate.</a:t>
            </a:r>
            <a:endParaRPr lang="en-US" sz="11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82409"/>
              </p:ext>
            </p:extLst>
          </p:nvPr>
        </p:nvGraphicFramePr>
        <p:xfrm>
          <a:off x="192624" y="4503155"/>
          <a:ext cx="6455226" cy="420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7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76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00074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Gold Package           $10,000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 (4) event tickets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Premium placement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of name or logo featured on event signage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Podium recognition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Four-color spread advertisement in 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10 months brand exposure on RBARI website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 months brand exposure on RBARI Facebook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pg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SzPct val="75000"/>
                        <a:buFont typeface="Wingdings" panose="05000000000000000000" pitchFamily="2" charset="2"/>
                        <a:buNone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Silver Package           $ 5,000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Two (2) event tickets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brand placement on event signage 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Podium recognition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Four-color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full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 page  advertisement in 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company listed in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3 months brand exposure on RBARI website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Bronze Package       $ 2,500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Two (2) event tickets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brand placement on event signage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Podium recognition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Color half-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page  advertisement in 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company listed in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event program</a:t>
                      </a:r>
                    </a:p>
                    <a:p>
                      <a:pPr marL="0" indent="0">
                        <a:buSzPct val="75000"/>
                        <a:buFont typeface="Wingdings" panose="05000000000000000000" pitchFamily="2" charset="2"/>
                        <a:buNone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Table Package           $ 1,000</a:t>
                      </a:r>
                    </a:p>
                    <a:p>
                      <a:pPr marL="174625" indent="-174625" algn="l" defTabSz="914400" rtl="0" eaLnBrk="1" latinLnBrk="0" hangingPunct="1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 algn="l" defTabSz="914400" rtl="0" eaLnBrk="1" latinLnBrk="0" hangingPunct="1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brand placement on event signage </a:t>
                      </a:r>
                    </a:p>
                    <a:p>
                      <a:pPr marL="174625" indent="-174625" algn="l" defTabSz="914400" rtl="0" eaLnBrk="1" latinLnBrk="0" hangingPunct="1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Four-color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half-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page  advertisement in event program</a:t>
                      </a:r>
                    </a:p>
                    <a:p>
                      <a:pPr marL="174625" indent="-174625" algn="l" defTabSz="914400" rtl="0" eaLnBrk="1" latinLnBrk="0" hangingPunct="1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company listed in the event program</a:t>
                      </a:r>
                    </a:p>
                    <a:p>
                      <a:endParaRPr lang="en-US" sz="20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59805" y="6629400"/>
            <a:ext cx="289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20961" y="6468456"/>
            <a:ext cx="289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88037" y="4889665"/>
            <a:ext cx="289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1" y="4876800"/>
            <a:ext cx="289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16-Point Star 22"/>
          <p:cNvSpPr/>
          <p:nvPr/>
        </p:nvSpPr>
        <p:spPr>
          <a:xfrm>
            <a:off x="4476749" y="7394270"/>
            <a:ext cx="1787070" cy="1150374"/>
          </a:xfrm>
          <a:prstGeom prst="star16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21427052">
            <a:off x="4341584" y="7553957"/>
            <a:ext cx="18115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Deadline for sponsorships is October 20, 2018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4085" y="8549341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Additional sponsorship opportunities on back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4222552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Available Sponsorships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9805" y="4222552"/>
            <a:ext cx="6123832" cy="11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7685" y="3622388"/>
            <a:ext cx="61859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an event sponsor, you’ll not only help us continue our important work, you’ll benefit from valuable brand exposure among a large audience of prospective target customers. Please join our family of supporters.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9804" y="228600"/>
            <a:ext cx="6236375" cy="1327618"/>
            <a:chOff x="259805" y="228600"/>
            <a:chExt cx="6123760" cy="1327618"/>
          </a:xfrm>
        </p:grpSpPr>
        <p:sp>
          <p:nvSpPr>
            <p:cNvPr id="2" name="Rectangle 1"/>
            <p:cNvSpPr/>
            <p:nvPr/>
          </p:nvSpPr>
          <p:spPr>
            <a:xfrm>
              <a:off x="259805" y="228600"/>
              <a:ext cx="6123760" cy="1327618"/>
            </a:xfrm>
            <a:prstGeom prst="rect">
              <a:avLst/>
            </a:prstGeom>
            <a:solidFill>
              <a:schemeClr val="accent6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0993" y="228600"/>
              <a:ext cx="2285674" cy="132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0189" y="228600"/>
              <a:ext cx="1642256" cy="1327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5-Point Star 2"/>
            <p:cNvSpPr/>
            <p:nvPr/>
          </p:nvSpPr>
          <p:spPr>
            <a:xfrm>
              <a:off x="5552969" y="892409"/>
              <a:ext cx="314431" cy="250591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5995677" y="1051560"/>
              <a:ext cx="274320" cy="182880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5507050" y="481742"/>
              <a:ext cx="182880" cy="182880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344" y="335923"/>
            <a:ext cx="821718" cy="11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2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750096" y="3739748"/>
            <a:ext cx="2127829" cy="2015197"/>
            <a:chOff x="3182679" y="5334000"/>
            <a:chExt cx="3507273" cy="3676650"/>
          </a:xfrm>
        </p:grpSpPr>
        <p:grpSp>
          <p:nvGrpSpPr>
            <p:cNvPr id="36" name="Group 35"/>
            <p:cNvGrpSpPr/>
            <p:nvPr/>
          </p:nvGrpSpPr>
          <p:grpSpPr>
            <a:xfrm>
              <a:off x="3182679" y="5334000"/>
              <a:ext cx="3507273" cy="3676650"/>
              <a:chOff x="3182679" y="5334000"/>
              <a:chExt cx="3507273" cy="3676650"/>
            </a:xfrm>
          </p:grpSpPr>
          <p:pic>
            <p:nvPicPr>
              <p:cNvPr id="3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8600" y="5943600"/>
                <a:ext cx="2514600" cy="3067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Rectangle 38"/>
              <p:cNvSpPr/>
              <p:nvPr/>
            </p:nvSpPr>
            <p:spPr>
              <a:xfrm>
                <a:off x="3200400" y="5334000"/>
                <a:ext cx="12954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182679" y="6945052"/>
                <a:ext cx="1302488" cy="674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267200" y="6977727"/>
                <a:ext cx="304800" cy="33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962400" y="7619999"/>
                <a:ext cx="304800" cy="33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394552" y="5822810"/>
                <a:ext cx="1295400" cy="9906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5105400" y="5829300"/>
              <a:ext cx="304800" cy="19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267821" y="1726152"/>
            <a:ext cx="628537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7" y="1726152"/>
            <a:ext cx="6641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Additional Sponsorships &amp; Event Advertising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24680"/>
              </p:ext>
            </p:extLst>
          </p:nvPr>
        </p:nvGraphicFramePr>
        <p:xfrm>
          <a:off x="170542" y="2133600"/>
          <a:ext cx="6600372" cy="672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1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01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00244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Cocktail Hour                $3,000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Two (2) event tickets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Brand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signage at bar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brand placement on event signage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company listed in 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Podium recognition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Four-color half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page advertisement in event program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600" b="1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Event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Music              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$2,500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Two (2) event tickets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brand placement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on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event signage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company listed in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Podium recognition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Four-color half-page advertisement in 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600" b="1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Event Photography  $1,000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brand placement on event signage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Name or company listed in the event program</a:t>
                      </a:r>
                    </a:p>
                    <a:p>
                      <a:pPr marL="174625" indent="-174625">
                        <a:buSzPct val="75000"/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Four-color half-page advertisement in event 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Program Advertising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7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kern="120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699590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170542" y="5943600"/>
            <a:ext cx="316880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586162" y="2514600"/>
            <a:ext cx="316880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0544" y="2514600"/>
            <a:ext cx="316880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0544" y="4191000"/>
            <a:ext cx="316880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2160" y="7162800"/>
            <a:ext cx="6175096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7821" y="7206362"/>
            <a:ext cx="63876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Please complete the information below and forward with your sponsorship payment to:</a:t>
            </a:r>
          </a:p>
          <a:p>
            <a:r>
              <a:rPr lang="en-US" sz="1600" dirty="0" smtClean="0"/>
              <a:t>                          </a:t>
            </a:r>
            <a:r>
              <a:rPr lang="en-US" sz="1400" b="1" dirty="0" smtClean="0"/>
              <a:t>RBARI/Gail – W&amp;T   2 Shelter Lane, Oakland, NJ  07436</a:t>
            </a:r>
          </a:p>
          <a:p>
            <a:r>
              <a:rPr lang="en-US" dirty="0" smtClean="0"/>
              <a:t>Name: ________________________________________________</a:t>
            </a:r>
          </a:p>
          <a:p>
            <a:r>
              <a:rPr lang="en-US" dirty="0" smtClean="0"/>
              <a:t>Company: _____________________________________________</a:t>
            </a:r>
          </a:p>
          <a:p>
            <a:r>
              <a:rPr lang="en-US" dirty="0" smtClean="0"/>
              <a:t>Address: ______________________________________________</a:t>
            </a:r>
          </a:p>
          <a:p>
            <a:r>
              <a:rPr lang="en-US" dirty="0" smtClean="0"/>
              <a:t>Email*: _______________________Phone*:__________________</a:t>
            </a:r>
          </a:p>
          <a:p>
            <a:r>
              <a:rPr lang="en-US" sz="1100" dirty="0" smtClean="0"/>
              <a:t>*A committee member will follow up regarding necessary company sponsorship assets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8279" y="2558939"/>
            <a:ext cx="342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4625" indent="-174625">
              <a:buSzPct val="75000"/>
              <a:buFont typeface="Wingdings" panose="05000000000000000000" pitchFamily="2" charset="2"/>
              <a:buChar char="Ø"/>
            </a:pPr>
            <a:r>
              <a:rPr lang="en-US" sz="1100" dirty="0" smtClean="0">
                <a:latin typeface="Calibri Light" panose="020F0302020204030204" pitchFamily="34" charset="0"/>
              </a:rPr>
              <a:t>Four-Color spread: $2,000</a:t>
            </a:r>
            <a:endParaRPr lang="en-US" sz="1100" dirty="0">
              <a:latin typeface="Calibri Light" panose="020F0302020204030204" pitchFamily="34" charset="0"/>
            </a:endParaRPr>
          </a:p>
          <a:p>
            <a:pPr marL="174625" indent="-174625">
              <a:buSzPct val="75000"/>
              <a:buFont typeface="Wingdings" panose="05000000000000000000" pitchFamily="2" charset="2"/>
              <a:buChar char="Ø"/>
            </a:pPr>
            <a:r>
              <a:rPr lang="en-US" sz="1100" dirty="0" smtClean="0">
                <a:latin typeface="Calibri Light" panose="020F0302020204030204" pitchFamily="34" charset="0"/>
              </a:rPr>
              <a:t>Four-color page:     $1,000</a:t>
            </a:r>
            <a:endParaRPr lang="en-US" sz="1100" dirty="0">
              <a:latin typeface="Calibri Light" panose="020F0302020204030204" pitchFamily="34" charset="0"/>
            </a:endParaRPr>
          </a:p>
          <a:p>
            <a:pPr marL="174625" indent="-174625">
              <a:buSzPct val="75000"/>
              <a:buFont typeface="Wingdings" panose="05000000000000000000" pitchFamily="2" charset="2"/>
              <a:buChar char="Ø"/>
            </a:pPr>
            <a:r>
              <a:rPr lang="en-US" sz="1100" dirty="0">
                <a:latin typeface="Calibri Light" panose="020F0302020204030204" pitchFamily="34" charset="0"/>
              </a:rPr>
              <a:t>Four-color </a:t>
            </a:r>
            <a:r>
              <a:rPr lang="en-US" sz="1100" dirty="0" smtClean="0">
                <a:latin typeface="Calibri Light" panose="020F0302020204030204" pitchFamily="34" charset="0"/>
              </a:rPr>
              <a:t>half-page: $500</a:t>
            </a:r>
            <a:endParaRPr lang="en-US" sz="1100" dirty="0">
              <a:latin typeface="Calibri Light" panose="020F030202020403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9804" y="228600"/>
            <a:ext cx="6293395" cy="1327618"/>
            <a:chOff x="259805" y="228600"/>
            <a:chExt cx="6123760" cy="1327618"/>
          </a:xfrm>
        </p:grpSpPr>
        <p:sp>
          <p:nvSpPr>
            <p:cNvPr id="20" name="Rectangle 19"/>
            <p:cNvSpPr/>
            <p:nvPr/>
          </p:nvSpPr>
          <p:spPr>
            <a:xfrm>
              <a:off x="259805" y="228600"/>
              <a:ext cx="6123760" cy="1327618"/>
            </a:xfrm>
            <a:prstGeom prst="rect">
              <a:avLst/>
            </a:prstGeom>
            <a:solidFill>
              <a:schemeClr val="accent6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0993" y="228600"/>
              <a:ext cx="2285674" cy="132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0189" y="228600"/>
              <a:ext cx="1642256" cy="1327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5-Point Star 26"/>
            <p:cNvSpPr/>
            <p:nvPr/>
          </p:nvSpPr>
          <p:spPr>
            <a:xfrm>
              <a:off x="5552969" y="892409"/>
              <a:ext cx="314431" cy="250591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5995677" y="1051560"/>
              <a:ext cx="274320" cy="182880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5507050" y="481742"/>
              <a:ext cx="182880" cy="182880"/>
            </a:xfrm>
            <a:prstGeom prst="star5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16-Point Star 32"/>
          <p:cNvSpPr/>
          <p:nvPr/>
        </p:nvSpPr>
        <p:spPr>
          <a:xfrm>
            <a:off x="3883905" y="6055988"/>
            <a:ext cx="1787070" cy="1150374"/>
          </a:xfrm>
          <a:prstGeom prst="star16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21427052">
            <a:off x="3804511" y="6261843"/>
            <a:ext cx="18115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Deadline for sponsorships is October 20, 2018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060084" y="4173960"/>
            <a:ext cx="1734875" cy="1504486"/>
            <a:chOff x="3182679" y="5334000"/>
            <a:chExt cx="3507273" cy="3676650"/>
          </a:xfrm>
        </p:grpSpPr>
        <p:grpSp>
          <p:nvGrpSpPr>
            <p:cNvPr id="45" name="Group 44"/>
            <p:cNvGrpSpPr/>
            <p:nvPr/>
          </p:nvGrpSpPr>
          <p:grpSpPr>
            <a:xfrm>
              <a:off x="3182679" y="5334000"/>
              <a:ext cx="3507273" cy="3676650"/>
              <a:chOff x="3182679" y="5334000"/>
              <a:chExt cx="3507273" cy="3676650"/>
            </a:xfrm>
          </p:grpSpPr>
          <p:pic>
            <p:nvPicPr>
              <p:cNvPr id="47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8600" y="5943600"/>
                <a:ext cx="2514600" cy="3067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" name="Rectangle 47"/>
              <p:cNvSpPr/>
              <p:nvPr/>
            </p:nvSpPr>
            <p:spPr>
              <a:xfrm>
                <a:off x="3200400" y="5334000"/>
                <a:ext cx="12954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182679" y="6945052"/>
                <a:ext cx="1302488" cy="6749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267200" y="6977727"/>
                <a:ext cx="304800" cy="33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62400" y="7619999"/>
                <a:ext cx="304800" cy="33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394552" y="5822810"/>
                <a:ext cx="1295400" cy="9906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5105400" y="5829300"/>
              <a:ext cx="304800" cy="19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98279" y="3354438"/>
            <a:ext cx="3169346" cy="258532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Whiskers &amp; Tails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Charity Ball</a:t>
            </a:r>
          </a:p>
          <a:p>
            <a:pPr algn="ctr"/>
            <a:r>
              <a:rPr lang="en-US" sz="1400" b="1" dirty="0" smtClean="0"/>
              <a:t>Thursday, November 8, </a:t>
            </a:r>
            <a:r>
              <a:rPr lang="en-US" sz="1400" b="1" dirty="0" smtClean="0"/>
              <a:t>2018</a:t>
            </a:r>
            <a:endParaRPr lang="en-US" sz="1400" b="1" dirty="0" smtClean="0"/>
          </a:p>
          <a:p>
            <a:pPr algn="ctr"/>
            <a:r>
              <a:rPr lang="en-US" sz="1000" b="1" dirty="0"/>
              <a:t>Indian Trail Club </a:t>
            </a:r>
            <a:r>
              <a:rPr lang="en-US" sz="1200" b="1" dirty="0"/>
              <a:t>~ </a:t>
            </a:r>
            <a:endParaRPr lang="en-US" sz="1200" b="1" dirty="0" smtClean="0"/>
          </a:p>
          <a:p>
            <a:pPr algn="ctr"/>
            <a:r>
              <a:rPr lang="en-US" sz="1000" dirty="0" smtClean="0"/>
              <a:t>830 </a:t>
            </a:r>
            <a:r>
              <a:rPr lang="en-US" sz="1000" dirty="0"/>
              <a:t>Franklin Lakes Rd, Franklin Lakes, NJ</a:t>
            </a:r>
          </a:p>
          <a:p>
            <a:pPr algn="ctr"/>
            <a:endParaRPr lang="en-US" sz="1000" dirty="0" smtClean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Cocktail </a:t>
            </a: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Hour ~ Dinner ~ Music ~ Dancing ~ </a:t>
            </a:r>
            <a:r>
              <a:rPr lang="en-US" sz="1000" dirty="0" smtClean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            Live and </a:t>
            </a: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Silent </a:t>
            </a:r>
            <a:r>
              <a:rPr lang="en-US" sz="1000" dirty="0" smtClean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Auctions</a:t>
            </a:r>
          </a:p>
          <a:p>
            <a:pPr algn="ctr"/>
            <a:endParaRPr lang="en-US" sz="1100" dirty="0" smtClean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900" b="1" dirty="0" smtClean="0">
                <a:solidFill>
                  <a:schemeClr val="tx1">
                    <a:lumMod val="50000"/>
                  </a:schemeClr>
                </a:solidFill>
                <a:latin typeface="Century Gothic" panose="020B0502020202020204" pitchFamily="34" charset="0"/>
              </a:rPr>
              <a:t>Tickets: $150 pp</a:t>
            </a:r>
            <a:endParaRPr lang="en-US" sz="1100" b="1" dirty="0" smtClean="0">
              <a:latin typeface="Calibri Light" panose="020F0302020204030204" pitchFamily="34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344" y="335923"/>
            <a:ext cx="821718" cy="11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1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06dbc50a-7c40-497c-8ead-392c4a2b388e" origin="userSelected">
  <element uid="3a0f620a-74f7-4504-a030-448d9ea0e08a" value=""/>
  <element uid="id_classification_generalbusiness" value=""/>
  <element uid="0bf5a77d-3f3a-4e58-9a8a-1570d5e8454d" value=""/>
</sisl>
</file>

<file path=customXml/itemProps1.xml><?xml version="1.0" encoding="utf-8"?>
<ds:datastoreItem xmlns:ds="http://schemas.openxmlformats.org/officeDocument/2006/customXml" ds:itemID="{A7405598-7FA8-440D-BEAD-A0FFA8A181A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6231</TotalTime>
  <Words>544</Words>
  <Application>Microsoft Office PowerPoint</Application>
  <PresentationFormat>On-screen Show (4:3)</PresentationFormat>
  <Paragraphs>89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Express-Scripts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Dickard, Gail (FKN)</dc:creator>
  <cp:lastModifiedBy>Gail</cp:lastModifiedBy>
  <cp:revision>57</cp:revision>
  <cp:lastPrinted>2017-08-16T21:47:38Z</cp:lastPrinted>
  <dcterms:created xsi:type="dcterms:W3CDTF">2017-04-25T03:25:13Z</dcterms:created>
  <dcterms:modified xsi:type="dcterms:W3CDTF">2018-09-13T03:55:40Z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3af657ca-dc00-4c8d-bcbb-9c2593657b15</vt:lpwstr>
  </property>
  <property fmtid="{D5CDD505-2E9C-101B-9397-08002B2CF9AE}" pid="3" name="bjSaver">
    <vt:lpwstr>38lhDI+H4kuCbpqTykXvDsAubN79Ltu+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policy="06dbc50a-7c40-497c-8ead-392c4a2b388e" origin="userSelected" xmlns="http://www.boldonj</vt:lpwstr>
  </property>
  <property fmtid="{D5CDD505-2E9C-101B-9397-08002B2CF9AE}" pid="5" name="bjDocumentLabelXML-0">
    <vt:lpwstr>ames.com/2008/01/sie/internal/label"&gt;&lt;element uid="3a0f620a-74f7-4504-a030-448d9ea0e08a" value="" /&gt;&lt;element uid="id_classification_generalbusiness" value="" /&gt;&lt;element uid="0bf5a77d-3f3a-4e58-9a8a-1570d5e8454d" value="" /&gt;&lt;/sisl&gt;</vt:lpwstr>
  </property>
  <property fmtid="{D5CDD505-2E9C-101B-9397-08002B2CF9AE}" pid="6" name="bjDocumentSecurityLabel">
    <vt:lpwstr>Internal</vt:lpwstr>
  </property>
  <property fmtid="{D5CDD505-2E9C-101B-9397-08002B2CF9AE}" pid="7" name="bjESIDataClassification">
    <vt:lpwstr>XYZZYInternalfwo[qei34890ty@^C@#%^11dc45</vt:lpwstr>
  </property>
</Properties>
</file>