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5"/>
  </p:notesMasterIdLst>
  <p:handoutMasterIdLst>
    <p:handoutMasterId r:id="rId6"/>
  </p:handoutMasterIdLst>
  <p:sldIdLst>
    <p:sldId id="257" r:id="rId3"/>
    <p:sldId id="259" r:id="rId4"/>
  </p:sldIdLst>
  <p:sldSz cx="6858000" cy="9144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620"/>
    <p:restoredTop sz="94343" autoAdjust="0"/>
  </p:normalViewPr>
  <p:slideViewPr>
    <p:cSldViewPr>
      <p:cViewPr>
        <p:scale>
          <a:sx n="80" d="100"/>
          <a:sy n="80" d="100"/>
        </p:scale>
        <p:origin x="-2274" y="69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3B2078D-1C74-4A4C-8E20-E122551C3659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4F30A86-AA93-4537-B2F2-55E2E6EAAA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2896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8CA3BC4-281D-4FA4-B384-30D72BC68B7A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97100" y="696913"/>
            <a:ext cx="2616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64B7509-D202-41F6-9506-F006AA84E3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360201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97100" y="696913"/>
            <a:ext cx="2616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B7509-D202-41F6-9506-F006AA84E39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8922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197100" y="696913"/>
            <a:ext cx="2616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B7509-D202-41F6-9506-F006AA84E39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8922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3A106-2597-4DA9-8824-DBCC9257ACB1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49B9C-04DA-4EB4-9FB0-CB1429F1E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168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3A106-2597-4DA9-8824-DBCC9257ACB1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49B9C-04DA-4EB4-9FB0-CB1429F1E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374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3A106-2597-4DA9-8824-DBCC9257ACB1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49B9C-04DA-4EB4-9FB0-CB1429F1E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385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3A106-2597-4DA9-8824-DBCC9257ACB1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49B9C-04DA-4EB4-9FB0-CB1429F1E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181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3A106-2597-4DA9-8824-DBCC9257ACB1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49B9C-04DA-4EB4-9FB0-CB1429F1E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612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3A106-2597-4DA9-8824-DBCC9257ACB1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49B9C-04DA-4EB4-9FB0-CB1429F1E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647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3A106-2597-4DA9-8824-DBCC9257ACB1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49B9C-04DA-4EB4-9FB0-CB1429F1E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400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3A106-2597-4DA9-8824-DBCC9257ACB1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49B9C-04DA-4EB4-9FB0-CB1429F1E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292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3A106-2597-4DA9-8824-DBCC9257ACB1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49B9C-04DA-4EB4-9FB0-CB1429F1E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620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3A106-2597-4DA9-8824-DBCC9257ACB1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49B9C-04DA-4EB4-9FB0-CB1429F1E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711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3A106-2597-4DA9-8824-DBCC9257ACB1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49B9C-04DA-4EB4-9FB0-CB1429F1E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830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83A106-2597-4DA9-8824-DBCC9257ACB1}" type="datetimeFigureOut">
              <a:rPr lang="en-US" smtClean="0"/>
              <a:t>9/12/2018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649B9C-04DA-4EB4-9FB0-CB1429F1EE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482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4451317" y="1446273"/>
            <a:ext cx="2127829" cy="2015197"/>
            <a:chOff x="3182679" y="5334000"/>
            <a:chExt cx="3507273" cy="3676650"/>
          </a:xfrm>
        </p:grpSpPr>
        <p:grpSp>
          <p:nvGrpSpPr>
            <p:cNvPr id="26" name="Group 25"/>
            <p:cNvGrpSpPr/>
            <p:nvPr/>
          </p:nvGrpSpPr>
          <p:grpSpPr>
            <a:xfrm>
              <a:off x="3182679" y="5334000"/>
              <a:ext cx="3507273" cy="3676650"/>
              <a:chOff x="3182679" y="5334000"/>
              <a:chExt cx="3507273" cy="3676650"/>
            </a:xfrm>
          </p:grpSpPr>
          <p:pic>
            <p:nvPicPr>
              <p:cNvPr id="28" name="Picture 4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038600" y="5943600"/>
                <a:ext cx="2514600" cy="30670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9" name="Rectangle 28"/>
              <p:cNvSpPr/>
              <p:nvPr/>
            </p:nvSpPr>
            <p:spPr>
              <a:xfrm>
                <a:off x="3200400" y="5334000"/>
                <a:ext cx="1295400" cy="990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Rectangle 29"/>
              <p:cNvSpPr/>
              <p:nvPr/>
            </p:nvSpPr>
            <p:spPr>
              <a:xfrm>
                <a:off x="3182679" y="6945052"/>
                <a:ext cx="1302488" cy="6749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4267200" y="6977727"/>
                <a:ext cx="304800" cy="33747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3962400" y="7619999"/>
                <a:ext cx="304800" cy="33747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5394552" y="5822810"/>
                <a:ext cx="1295400" cy="99060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7" name="Rectangle 26"/>
            <p:cNvSpPr/>
            <p:nvPr/>
          </p:nvSpPr>
          <p:spPr>
            <a:xfrm>
              <a:off x="5105400" y="5829300"/>
              <a:ext cx="304800" cy="1905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228601" y="1668007"/>
            <a:ext cx="4715502" cy="1954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The Whiskers &amp; Tails Charity Ball, hosted by Ramapo-Bergen Animal Refuge, is RBARI’s premier annual gala</a:t>
            </a:r>
            <a:r>
              <a:rPr lang="en-US" sz="1100" dirty="0"/>
              <a:t>.</a:t>
            </a:r>
            <a:r>
              <a:rPr lang="en-US" sz="1100" dirty="0" smtClean="0"/>
              <a:t>  An evening of cocktails, diner and dancing, and live and silent auctions.  It’s a wonderful celebration of our sponsors and donors who we rely on to continue our mission of saving more lives.   Your generous </a:t>
            </a:r>
            <a:r>
              <a:rPr lang="en-US" sz="1100" dirty="0"/>
              <a:t>participation will help RBARI raise </a:t>
            </a:r>
            <a:r>
              <a:rPr lang="en-US" sz="1100" dirty="0" smtClean="0"/>
              <a:t>awareness and essential </a:t>
            </a:r>
            <a:r>
              <a:rPr lang="en-US" sz="1100" dirty="0"/>
              <a:t>funds </a:t>
            </a:r>
            <a:r>
              <a:rPr lang="en-US" sz="1100" dirty="0" smtClean="0"/>
              <a:t> to care for the many animals that come to us throughout the year and for our community outreach programs that help us to raise awareness.</a:t>
            </a:r>
          </a:p>
          <a:p>
            <a:endParaRPr lang="en-US" sz="1100" dirty="0"/>
          </a:p>
          <a:p>
            <a:r>
              <a:rPr lang="en-US" sz="1100" dirty="0"/>
              <a:t>Ramapo-Bergen Animal </a:t>
            </a:r>
            <a:r>
              <a:rPr lang="en-US" sz="1100" dirty="0" smtClean="0"/>
              <a:t>Refuge is the </a:t>
            </a:r>
            <a:r>
              <a:rPr lang="en-US" sz="1100" dirty="0"/>
              <a:t>leading no-kill animal rescue and </a:t>
            </a:r>
            <a:r>
              <a:rPr lang="en-US" sz="1100" dirty="0" smtClean="0"/>
              <a:t>shelter in Northern New Jersey.  A </a:t>
            </a:r>
            <a:r>
              <a:rPr lang="en-US" sz="1100" dirty="0"/>
              <a:t>501(c)3 charity, we rely entirely on donations and grants to help </a:t>
            </a:r>
            <a:r>
              <a:rPr lang="en-US" sz="1100" dirty="0" smtClean="0"/>
              <a:t>us rescue, rehabilitate, rehome and educate.</a:t>
            </a:r>
            <a:endParaRPr lang="en-US" sz="1100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7182409"/>
              </p:ext>
            </p:extLst>
          </p:nvPr>
        </p:nvGraphicFramePr>
        <p:xfrm>
          <a:off x="192624" y="4503155"/>
          <a:ext cx="6455226" cy="42000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2761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22761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200074">
                <a:tc>
                  <a:txBody>
                    <a:bodyPr/>
                    <a:lstStyle/>
                    <a:p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Gold Package           $10,000</a:t>
                      </a:r>
                    </a:p>
                    <a:p>
                      <a:pPr marL="174625" indent="-174625">
                        <a:buSzPct val="75000"/>
                        <a:buFont typeface="Wingdings" panose="05000000000000000000" pitchFamily="2" charset="2"/>
                        <a:buChar char="Ø"/>
                      </a:pPr>
                      <a:endParaRPr lang="en-US" sz="800" b="0" kern="1200" dirty="0" smtClean="0">
                        <a:solidFill>
                          <a:schemeClr val="tx1"/>
                        </a:solidFill>
                        <a:latin typeface="Calibri Light" panose="020F0302020204030204" pitchFamily="34" charset="0"/>
                        <a:ea typeface="+mn-ea"/>
                        <a:cs typeface="+mn-cs"/>
                      </a:endParaRPr>
                    </a:p>
                    <a:p>
                      <a:pPr marL="174625" indent="-174625">
                        <a:buSzPct val="75000"/>
                        <a:buFont typeface="Wingdings" panose="05000000000000000000" pitchFamily="2" charset="2"/>
                        <a:buChar char="Ø"/>
                      </a:pPr>
                      <a:r>
                        <a:rPr lang="en-US" sz="1100" b="0" kern="1200" dirty="0" smtClean="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Four (4) event tickets</a:t>
                      </a:r>
                    </a:p>
                    <a:p>
                      <a:pPr marL="174625" indent="-174625">
                        <a:buSzPct val="75000"/>
                        <a:buFont typeface="Wingdings" panose="05000000000000000000" pitchFamily="2" charset="2"/>
                        <a:buChar char="Ø"/>
                      </a:pPr>
                      <a:r>
                        <a:rPr lang="en-US" sz="1100" b="0" kern="1200" dirty="0" smtClean="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Premium placement</a:t>
                      </a:r>
                      <a:r>
                        <a:rPr lang="en-US" sz="1100" b="0" kern="1200" baseline="0" dirty="0" smtClean="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 of name or logo featured on event signage</a:t>
                      </a:r>
                      <a:endParaRPr lang="en-US" sz="1100" b="0" kern="1200" dirty="0" smtClean="0">
                        <a:solidFill>
                          <a:schemeClr val="tx1"/>
                        </a:solidFill>
                        <a:latin typeface="Calibri Light" panose="020F0302020204030204" pitchFamily="34" charset="0"/>
                        <a:ea typeface="+mn-ea"/>
                        <a:cs typeface="+mn-cs"/>
                      </a:endParaRPr>
                    </a:p>
                    <a:p>
                      <a:pPr marL="174625" indent="-174625">
                        <a:buSzPct val="75000"/>
                        <a:buFont typeface="Wingdings" panose="05000000000000000000" pitchFamily="2" charset="2"/>
                        <a:buChar char="Ø"/>
                      </a:pPr>
                      <a:r>
                        <a:rPr lang="en-US" sz="1100" b="0" kern="1200" dirty="0" smtClean="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Podium recognition</a:t>
                      </a:r>
                    </a:p>
                    <a:p>
                      <a:pPr marL="174625" indent="-174625">
                        <a:buSzPct val="75000"/>
                        <a:buFont typeface="Wingdings" panose="05000000000000000000" pitchFamily="2" charset="2"/>
                        <a:buChar char="Ø"/>
                      </a:pPr>
                      <a:r>
                        <a:rPr lang="en-US" sz="1100" b="0" kern="1200" dirty="0" smtClean="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Four-color spread advertisement in event program</a:t>
                      </a:r>
                    </a:p>
                    <a:p>
                      <a:pPr marL="174625" indent="-174625">
                        <a:buSzPct val="75000"/>
                        <a:buFont typeface="Wingdings" panose="05000000000000000000" pitchFamily="2" charset="2"/>
                        <a:buChar char="Ø"/>
                      </a:pPr>
                      <a:r>
                        <a:rPr lang="en-US" sz="1100" b="0" kern="1200" dirty="0" smtClean="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10 months brand exposure on RBARI website</a:t>
                      </a:r>
                    </a:p>
                    <a:p>
                      <a:pPr marL="174625" indent="-174625">
                        <a:buSzPct val="75000"/>
                        <a:buFont typeface="Wingdings" panose="05000000000000000000" pitchFamily="2" charset="2"/>
                        <a:buChar char="Ø"/>
                      </a:pPr>
                      <a:r>
                        <a:rPr lang="en-US" sz="1100" b="0" kern="1200" dirty="0" smtClean="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5 months brand exposure on RBARI Facebook </a:t>
                      </a:r>
                      <a:r>
                        <a:rPr lang="en-US" sz="1100" b="0" kern="1200" dirty="0" err="1" smtClean="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pg</a:t>
                      </a:r>
                      <a:endParaRPr lang="en-US" sz="1100" b="0" kern="1200" dirty="0" smtClean="0">
                        <a:solidFill>
                          <a:schemeClr val="tx1"/>
                        </a:solidFill>
                        <a:latin typeface="Calibri Light" panose="020F0302020204030204" pitchFamily="34" charset="0"/>
                        <a:ea typeface="+mn-ea"/>
                        <a:cs typeface="+mn-cs"/>
                      </a:endParaRPr>
                    </a:p>
                    <a:p>
                      <a:pPr marL="0" indent="0">
                        <a:buSzPct val="75000"/>
                        <a:buFont typeface="Wingdings" panose="05000000000000000000" pitchFamily="2" charset="2"/>
                        <a:buNone/>
                      </a:pPr>
                      <a:endParaRPr lang="en-US" sz="1100" b="0" kern="1200" dirty="0" smtClean="0">
                        <a:solidFill>
                          <a:schemeClr val="tx1"/>
                        </a:solidFill>
                        <a:latin typeface="Calibri Light" panose="020F0302020204030204" pitchFamily="34" charset="0"/>
                        <a:ea typeface="+mn-ea"/>
                        <a:cs typeface="+mn-cs"/>
                      </a:endParaRPr>
                    </a:p>
                    <a:p>
                      <a:pPr marL="0" indent="0">
                        <a:buSzPct val="75000"/>
                        <a:buFont typeface="Wingdings" panose="05000000000000000000" pitchFamily="2" charset="2"/>
                        <a:buNone/>
                      </a:pPr>
                      <a:r>
                        <a:rPr lang="en-US" sz="1100" b="0" kern="1200" dirty="0" smtClean="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Silver Package           $ 5,000</a:t>
                      </a:r>
                    </a:p>
                    <a:p>
                      <a:pPr marL="174625" indent="-174625">
                        <a:buSzPct val="75000"/>
                        <a:buFont typeface="Wingdings" panose="05000000000000000000" pitchFamily="2" charset="2"/>
                        <a:buChar char="Ø"/>
                      </a:pPr>
                      <a:endParaRPr lang="en-US" sz="1100" b="0" kern="1200" dirty="0" smtClean="0">
                        <a:solidFill>
                          <a:schemeClr val="tx1"/>
                        </a:solidFill>
                        <a:latin typeface="Calibri Light" panose="020F0302020204030204" pitchFamily="34" charset="0"/>
                        <a:ea typeface="+mn-ea"/>
                        <a:cs typeface="+mn-cs"/>
                      </a:endParaRPr>
                    </a:p>
                    <a:p>
                      <a:pPr marL="174625" indent="-174625">
                        <a:buSzPct val="75000"/>
                        <a:buFont typeface="Wingdings" panose="05000000000000000000" pitchFamily="2" charset="2"/>
                        <a:buChar char="Ø"/>
                      </a:pPr>
                      <a:r>
                        <a:rPr lang="en-US" sz="1100" b="0" kern="1200" dirty="0" smtClean="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Two (2) event tickets</a:t>
                      </a:r>
                    </a:p>
                    <a:p>
                      <a:pPr marL="174625" indent="-174625">
                        <a:buSzPct val="75000"/>
                        <a:buFont typeface="Wingdings" panose="05000000000000000000" pitchFamily="2" charset="2"/>
                        <a:buChar char="Ø"/>
                      </a:pPr>
                      <a:r>
                        <a:rPr lang="en-US" sz="1100" b="0" kern="1200" dirty="0" smtClean="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Name or brand placement on event signage </a:t>
                      </a:r>
                    </a:p>
                    <a:p>
                      <a:pPr marL="174625" indent="-174625">
                        <a:buSzPct val="75000"/>
                        <a:buFont typeface="Wingdings" panose="05000000000000000000" pitchFamily="2" charset="2"/>
                        <a:buChar char="Ø"/>
                      </a:pPr>
                      <a:r>
                        <a:rPr lang="en-US" sz="1100" b="0" kern="1200" dirty="0" smtClean="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Podium recognition</a:t>
                      </a:r>
                    </a:p>
                    <a:p>
                      <a:pPr marL="174625" indent="-174625">
                        <a:buSzPct val="75000"/>
                        <a:buFont typeface="Wingdings" panose="05000000000000000000" pitchFamily="2" charset="2"/>
                        <a:buChar char="Ø"/>
                      </a:pPr>
                      <a:r>
                        <a:rPr lang="en-US" sz="1100" b="0" kern="1200" dirty="0" smtClean="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Four-color</a:t>
                      </a:r>
                      <a:r>
                        <a:rPr lang="en-US" sz="1100" b="0" kern="1200" baseline="0" dirty="0" smtClean="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 full</a:t>
                      </a:r>
                      <a:r>
                        <a:rPr lang="en-US" sz="1100" b="0" kern="1200" dirty="0" smtClean="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  page  advertisement in event program</a:t>
                      </a:r>
                    </a:p>
                    <a:p>
                      <a:pPr marL="174625" indent="-174625">
                        <a:buSzPct val="75000"/>
                        <a:buFont typeface="Wingdings" panose="05000000000000000000" pitchFamily="2" charset="2"/>
                        <a:buChar char="Ø"/>
                      </a:pPr>
                      <a:r>
                        <a:rPr lang="en-US" sz="1100" b="0" kern="1200" dirty="0" smtClean="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Name or company listed in</a:t>
                      </a:r>
                      <a:r>
                        <a:rPr lang="en-US" sz="1100" b="0" kern="1200" baseline="0" dirty="0" smtClean="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kern="1200" dirty="0" smtClean="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event program</a:t>
                      </a:r>
                    </a:p>
                    <a:p>
                      <a:pPr marL="174625" indent="-174625">
                        <a:buSzPct val="75000"/>
                        <a:buFont typeface="Wingdings" panose="05000000000000000000" pitchFamily="2" charset="2"/>
                        <a:buChar char="Ø"/>
                      </a:pPr>
                      <a:r>
                        <a:rPr lang="en-US" sz="1100" b="0" kern="1200" dirty="0" smtClean="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3 months brand exposure on RBARI website</a:t>
                      </a:r>
                      <a:endParaRPr lang="en-US" sz="2000" b="1" kern="1200" dirty="0">
                        <a:solidFill>
                          <a:schemeClr val="tx1"/>
                        </a:solidFill>
                        <a:latin typeface="Calibri Light" panose="020F0302020204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Bronze Package       $ 2,500</a:t>
                      </a:r>
                    </a:p>
                    <a:p>
                      <a:pPr marL="174625" indent="-174625">
                        <a:buSzPct val="75000"/>
                        <a:buFont typeface="Wingdings" panose="05000000000000000000" pitchFamily="2" charset="2"/>
                        <a:buChar char="Ø"/>
                      </a:pPr>
                      <a:endParaRPr lang="en-US" sz="800" b="0" kern="1200" dirty="0" smtClean="0">
                        <a:solidFill>
                          <a:schemeClr val="tx1"/>
                        </a:solidFill>
                        <a:latin typeface="Calibri Light" panose="020F0302020204030204" pitchFamily="34" charset="0"/>
                        <a:ea typeface="+mn-ea"/>
                        <a:cs typeface="+mn-cs"/>
                      </a:endParaRPr>
                    </a:p>
                    <a:p>
                      <a:pPr marL="174625" indent="-174625">
                        <a:buSzPct val="75000"/>
                        <a:buFont typeface="Wingdings" panose="05000000000000000000" pitchFamily="2" charset="2"/>
                        <a:buChar char="Ø"/>
                      </a:pPr>
                      <a:r>
                        <a:rPr lang="en-US" sz="1100" b="0" kern="1200" dirty="0" smtClean="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Two (2) event tickets</a:t>
                      </a:r>
                    </a:p>
                    <a:p>
                      <a:pPr marL="174625" indent="-174625">
                        <a:buSzPct val="75000"/>
                        <a:buFont typeface="Wingdings" panose="05000000000000000000" pitchFamily="2" charset="2"/>
                        <a:buChar char="Ø"/>
                      </a:pPr>
                      <a:r>
                        <a:rPr lang="en-US" sz="1100" b="0" kern="1200" dirty="0" smtClean="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Name or brand placement on event signage</a:t>
                      </a:r>
                    </a:p>
                    <a:p>
                      <a:pPr marL="174625" indent="-174625">
                        <a:buSzPct val="75000"/>
                        <a:buFont typeface="Wingdings" panose="05000000000000000000" pitchFamily="2" charset="2"/>
                        <a:buChar char="Ø"/>
                      </a:pPr>
                      <a:r>
                        <a:rPr lang="en-US" sz="1100" b="0" kern="1200" dirty="0" smtClean="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Podium recognition</a:t>
                      </a:r>
                    </a:p>
                    <a:p>
                      <a:pPr marL="174625" indent="-174625">
                        <a:buSzPct val="75000"/>
                        <a:buFont typeface="Wingdings" panose="05000000000000000000" pitchFamily="2" charset="2"/>
                        <a:buChar char="Ø"/>
                      </a:pPr>
                      <a:r>
                        <a:rPr lang="en-US" sz="1100" b="0" kern="1200" dirty="0" smtClean="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Four</a:t>
                      </a:r>
                      <a:r>
                        <a:rPr lang="en-US" sz="1100" b="0" kern="1200" baseline="0" dirty="0" smtClean="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 Color half-</a:t>
                      </a:r>
                      <a:r>
                        <a:rPr lang="en-US" sz="1100" b="0" kern="1200" dirty="0" smtClean="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page  advertisement in event program</a:t>
                      </a:r>
                    </a:p>
                    <a:p>
                      <a:pPr marL="174625" indent="-174625">
                        <a:buSzPct val="75000"/>
                        <a:buFont typeface="Wingdings" panose="05000000000000000000" pitchFamily="2" charset="2"/>
                        <a:buChar char="Ø"/>
                      </a:pPr>
                      <a:r>
                        <a:rPr lang="en-US" sz="1100" b="0" kern="1200" dirty="0" smtClean="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Name or company listed in</a:t>
                      </a:r>
                      <a:r>
                        <a:rPr lang="en-US" sz="1100" b="0" kern="1200" baseline="0" dirty="0" smtClean="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kern="1200" dirty="0" smtClean="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event program</a:t>
                      </a:r>
                    </a:p>
                    <a:p>
                      <a:pPr marL="0" indent="0">
                        <a:buSzPct val="75000"/>
                        <a:buFont typeface="Wingdings" panose="05000000000000000000" pitchFamily="2" charset="2"/>
                        <a:buNone/>
                      </a:pPr>
                      <a:endParaRPr lang="en-US" sz="1100" b="0" kern="1200" dirty="0" smtClean="0">
                        <a:solidFill>
                          <a:schemeClr val="tx1"/>
                        </a:solidFill>
                        <a:latin typeface="Calibri Light" panose="020F0302020204030204" pitchFamily="34" charset="0"/>
                        <a:ea typeface="+mn-ea"/>
                        <a:cs typeface="+mn-cs"/>
                      </a:endParaRPr>
                    </a:p>
                    <a:p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Table Package           $ 1,000</a:t>
                      </a:r>
                    </a:p>
                    <a:p>
                      <a:pPr marL="174625" indent="-174625" algn="l" defTabSz="914400" rtl="0" eaLnBrk="1" latinLnBrk="0" hangingPunct="1">
                        <a:buSzPct val="75000"/>
                        <a:buFont typeface="Wingdings" panose="05000000000000000000" pitchFamily="2" charset="2"/>
                        <a:buChar char="Ø"/>
                      </a:pPr>
                      <a:endParaRPr lang="en-US" sz="800" b="0" kern="1200" dirty="0" smtClean="0">
                        <a:solidFill>
                          <a:schemeClr val="tx1"/>
                        </a:solidFill>
                        <a:latin typeface="Calibri Light" panose="020F0302020204030204" pitchFamily="34" charset="0"/>
                        <a:ea typeface="+mn-ea"/>
                        <a:cs typeface="+mn-cs"/>
                      </a:endParaRPr>
                    </a:p>
                    <a:p>
                      <a:pPr marL="174625" indent="-174625" algn="l" defTabSz="914400" rtl="0" eaLnBrk="1" latinLnBrk="0" hangingPunct="1">
                        <a:buSzPct val="75000"/>
                        <a:buFont typeface="Wingdings" panose="05000000000000000000" pitchFamily="2" charset="2"/>
                        <a:buChar char="Ø"/>
                      </a:pPr>
                      <a:r>
                        <a:rPr lang="en-US" sz="1100" b="0" kern="1200" dirty="0" smtClean="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Name or brand placement on event signage </a:t>
                      </a:r>
                    </a:p>
                    <a:p>
                      <a:pPr marL="174625" indent="-174625" algn="l" defTabSz="914400" rtl="0" eaLnBrk="1" latinLnBrk="0" hangingPunct="1">
                        <a:buSzPct val="75000"/>
                        <a:buFont typeface="Wingdings" panose="05000000000000000000" pitchFamily="2" charset="2"/>
                        <a:buChar char="Ø"/>
                      </a:pPr>
                      <a:r>
                        <a:rPr lang="en-US" sz="1100" b="0" kern="1200" dirty="0" smtClean="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Four-color</a:t>
                      </a:r>
                      <a:r>
                        <a:rPr lang="en-US" sz="1100" b="0" kern="1200" baseline="0" dirty="0" smtClean="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 half-</a:t>
                      </a:r>
                      <a:r>
                        <a:rPr lang="en-US" sz="1100" b="0" kern="1200" dirty="0" smtClean="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page  advertisement in event program</a:t>
                      </a:r>
                    </a:p>
                    <a:p>
                      <a:pPr marL="174625" indent="-174625" algn="l" defTabSz="914400" rtl="0" eaLnBrk="1" latinLnBrk="0" hangingPunct="1">
                        <a:buSzPct val="75000"/>
                        <a:buFont typeface="Wingdings" panose="05000000000000000000" pitchFamily="2" charset="2"/>
                        <a:buChar char="Ø"/>
                      </a:pPr>
                      <a:r>
                        <a:rPr lang="en-US" sz="1100" b="0" kern="1200" dirty="0" smtClean="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Name or company listed in the event program</a:t>
                      </a:r>
                    </a:p>
                    <a:p>
                      <a:endParaRPr lang="en-US" sz="2000" b="1" kern="1200" dirty="0">
                        <a:solidFill>
                          <a:schemeClr val="tx1"/>
                        </a:solidFill>
                        <a:latin typeface="Calibri Light" panose="020F0302020204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3" name="Straight Connector 12"/>
          <p:cNvCxnSpPr/>
          <p:nvPr/>
        </p:nvCxnSpPr>
        <p:spPr>
          <a:xfrm>
            <a:off x="259805" y="6629400"/>
            <a:ext cx="2895600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3520961" y="6468456"/>
            <a:ext cx="2895600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3488037" y="4889665"/>
            <a:ext cx="2895600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228601" y="4876800"/>
            <a:ext cx="2895600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16-Point Star 22"/>
          <p:cNvSpPr/>
          <p:nvPr/>
        </p:nvSpPr>
        <p:spPr>
          <a:xfrm>
            <a:off x="4476749" y="7394270"/>
            <a:ext cx="1787070" cy="1150374"/>
          </a:xfrm>
          <a:prstGeom prst="star16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 rot="21427052">
            <a:off x="4341584" y="7553957"/>
            <a:ext cx="181156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Deadline for sponsorships is October 20, 2018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484085" y="8549341"/>
            <a:ext cx="3886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chemeClr val="accent6">
                    <a:lumMod val="75000"/>
                  </a:schemeClr>
                </a:solidFill>
                <a:latin typeface="Calibri Light" panose="020F0302020204030204" pitchFamily="34" charset="0"/>
              </a:rPr>
              <a:t>Additional sponsorship opportunities on back</a:t>
            </a:r>
            <a:endParaRPr lang="en-US" sz="1400" b="1" dirty="0">
              <a:solidFill>
                <a:schemeClr val="accent6">
                  <a:lumMod val="75000"/>
                </a:schemeClr>
              </a:solidFill>
              <a:latin typeface="Calibri Light" panose="020F030202020403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28600" y="4222552"/>
            <a:ext cx="3886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alibri Light" panose="020F0302020204030204" pitchFamily="34" charset="0"/>
              </a:rPr>
              <a:t>Available Sponsorships</a:t>
            </a:r>
            <a:endParaRPr lang="en-US" sz="2000" b="1" dirty="0">
              <a:solidFill>
                <a:schemeClr val="accent6">
                  <a:lumMod val="75000"/>
                </a:schemeClr>
              </a:solidFill>
              <a:latin typeface="Calibri Light" panose="020F0302020204030204" pitchFamily="34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259805" y="4222552"/>
            <a:ext cx="6123832" cy="1165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97685" y="3622388"/>
            <a:ext cx="618595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As an event sponsor, you’ll not only help us continue our important work, you’ll benefit from valuable brand exposure among a large audience of prospective target customers. Please join our family of supporters. </a:t>
            </a:r>
            <a:endParaRPr lang="en-US" dirty="0"/>
          </a:p>
        </p:txBody>
      </p:sp>
      <p:grpSp>
        <p:nvGrpSpPr>
          <p:cNvPr id="14" name="Group 13"/>
          <p:cNvGrpSpPr/>
          <p:nvPr/>
        </p:nvGrpSpPr>
        <p:grpSpPr>
          <a:xfrm>
            <a:off x="259804" y="228600"/>
            <a:ext cx="6236375" cy="1327618"/>
            <a:chOff x="259805" y="228600"/>
            <a:chExt cx="6123760" cy="1327618"/>
          </a:xfrm>
        </p:grpSpPr>
        <p:sp>
          <p:nvSpPr>
            <p:cNvPr id="2" name="Rectangle 1"/>
            <p:cNvSpPr/>
            <p:nvPr/>
          </p:nvSpPr>
          <p:spPr>
            <a:xfrm>
              <a:off x="259805" y="228600"/>
              <a:ext cx="6123760" cy="1327618"/>
            </a:xfrm>
            <a:prstGeom prst="rect">
              <a:avLst/>
            </a:prstGeom>
            <a:solidFill>
              <a:schemeClr val="accent6">
                <a:alpha val="7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70993" y="228600"/>
              <a:ext cx="2285674" cy="1322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30189" y="228600"/>
              <a:ext cx="1642256" cy="13276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" name="5-Point Star 2"/>
            <p:cNvSpPr/>
            <p:nvPr/>
          </p:nvSpPr>
          <p:spPr>
            <a:xfrm>
              <a:off x="5552969" y="892409"/>
              <a:ext cx="314431" cy="250591"/>
            </a:xfrm>
            <a:prstGeom prst="star5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5-Point Star 33"/>
            <p:cNvSpPr/>
            <p:nvPr/>
          </p:nvSpPr>
          <p:spPr>
            <a:xfrm>
              <a:off x="5995677" y="1051560"/>
              <a:ext cx="274320" cy="182880"/>
            </a:xfrm>
            <a:prstGeom prst="star5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5-Point Star 34"/>
            <p:cNvSpPr/>
            <p:nvPr/>
          </p:nvSpPr>
          <p:spPr>
            <a:xfrm>
              <a:off x="5507050" y="481742"/>
              <a:ext cx="182880" cy="182880"/>
            </a:xfrm>
            <a:prstGeom prst="star5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36" name="Picture 3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5344" y="335923"/>
            <a:ext cx="821718" cy="1110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02245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oup 34"/>
          <p:cNvGrpSpPr/>
          <p:nvPr/>
        </p:nvGrpSpPr>
        <p:grpSpPr>
          <a:xfrm>
            <a:off x="3750096" y="3739748"/>
            <a:ext cx="2127829" cy="2015197"/>
            <a:chOff x="3182679" y="5334000"/>
            <a:chExt cx="3507273" cy="3676650"/>
          </a:xfrm>
        </p:grpSpPr>
        <p:grpSp>
          <p:nvGrpSpPr>
            <p:cNvPr id="36" name="Group 35"/>
            <p:cNvGrpSpPr/>
            <p:nvPr/>
          </p:nvGrpSpPr>
          <p:grpSpPr>
            <a:xfrm>
              <a:off x="3182679" y="5334000"/>
              <a:ext cx="3507273" cy="3676650"/>
              <a:chOff x="3182679" y="5334000"/>
              <a:chExt cx="3507273" cy="3676650"/>
            </a:xfrm>
          </p:grpSpPr>
          <p:pic>
            <p:nvPicPr>
              <p:cNvPr id="38" name="Picture 4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038600" y="5943600"/>
                <a:ext cx="2514600" cy="30670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9" name="Rectangle 38"/>
              <p:cNvSpPr/>
              <p:nvPr/>
            </p:nvSpPr>
            <p:spPr>
              <a:xfrm>
                <a:off x="3200400" y="5334000"/>
                <a:ext cx="1295400" cy="990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Rectangle 39"/>
              <p:cNvSpPr/>
              <p:nvPr/>
            </p:nvSpPr>
            <p:spPr>
              <a:xfrm>
                <a:off x="3182679" y="6945052"/>
                <a:ext cx="1302488" cy="6749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4267200" y="6977727"/>
                <a:ext cx="304800" cy="33747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Rectangle 41"/>
              <p:cNvSpPr/>
              <p:nvPr/>
            </p:nvSpPr>
            <p:spPr>
              <a:xfrm>
                <a:off x="3962400" y="7619999"/>
                <a:ext cx="304800" cy="33747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Rectangle 42"/>
              <p:cNvSpPr/>
              <p:nvPr/>
            </p:nvSpPr>
            <p:spPr>
              <a:xfrm>
                <a:off x="5394552" y="5822810"/>
                <a:ext cx="1295400" cy="99060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7" name="Rectangle 36"/>
            <p:cNvSpPr/>
            <p:nvPr/>
          </p:nvSpPr>
          <p:spPr>
            <a:xfrm>
              <a:off x="5105400" y="5829300"/>
              <a:ext cx="304800" cy="1905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7" name="Straight Connector 6"/>
          <p:cNvCxnSpPr/>
          <p:nvPr/>
        </p:nvCxnSpPr>
        <p:spPr>
          <a:xfrm>
            <a:off x="267821" y="1726152"/>
            <a:ext cx="6285378" cy="0"/>
          </a:xfrm>
          <a:prstGeom prst="line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4177" y="1726152"/>
            <a:ext cx="66413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Calibri Light" panose="020F0302020204030204" pitchFamily="34" charset="0"/>
              </a:rPr>
              <a:t>Additional Sponsorships &amp; Event Advertising</a:t>
            </a:r>
            <a:endParaRPr lang="en-US" sz="2400" b="1" dirty="0">
              <a:solidFill>
                <a:schemeClr val="accent6">
                  <a:lumMod val="75000"/>
                </a:schemeClr>
              </a:solidFill>
              <a:latin typeface="Calibri Light" panose="020F0302020204030204" pitchFamily="34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9324680"/>
              </p:ext>
            </p:extLst>
          </p:nvPr>
        </p:nvGraphicFramePr>
        <p:xfrm>
          <a:off x="170542" y="2133600"/>
          <a:ext cx="6600372" cy="67275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0018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30018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900244">
                <a:tc>
                  <a:txBody>
                    <a:bodyPr/>
                    <a:lstStyle/>
                    <a:p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Cocktail Hour                $3,000</a:t>
                      </a:r>
                    </a:p>
                    <a:p>
                      <a:pPr marL="174625" indent="-174625">
                        <a:buSzPct val="75000"/>
                        <a:buFont typeface="Wingdings" panose="05000000000000000000" pitchFamily="2" charset="2"/>
                        <a:buChar char="Ø"/>
                      </a:pPr>
                      <a:endParaRPr lang="en-US" sz="800" b="0" kern="1200" dirty="0" smtClean="0">
                        <a:solidFill>
                          <a:schemeClr val="tx1"/>
                        </a:solidFill>
                        <a:latin typeface="Calibri Light" panose="020F0302020204030204" pitchFamily="34" charset="0"/>
                        <a:ea typeface="+mn-ea"/>
                        <a:cs typeface="+mn-cs"/>
                      </a:endParaRPr>
                    </a:p>
                    <a:p>
                      <a:pPr marL="174625" indent="-174625">
                        <a:buSzPct val="75000"/>
                        <a:buFont typeface="Wingdings" panose="05000000000000000000" pitchFamily="2" charset="2"/>
                        <a:buChar char="Ø"/>
                      </a:pPr>
                      <a:r>
                        <a:rPr lang="en-US" sz="1100" b="0" kern="1200" dirty="0" smtClean="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Two (2) event tickets</a:t>
                      </a:r>
                    </a:p>
                    <a:p>
                      <a:pPr marL="174625" indent="-174625">
                        <a:buSzPct val="75000"/>
                        <a:buFont typeface="Wingdings" panose="05000000000000000000" pitchFamily="2" charset="2"/>
                        <a:buChar char="Ø"/>
                      </a:pPr>
                      <a:r>
                        <a:rPr lang="en-US" sz="1100" b="0" kern="1200" dirty="0" smtClean="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Brand</a:t>
                      </a:r>
                      <a:r>
                        <a:rPr lang="en-US" sz="1100" b="0" kern="1200" baseline="0" dirty="0" smtClean="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 signage at bar</a:t>
                      </a:r>
                      <a:endParaRPr lang="en-US" sz="1100" b="0" kern="1200" dirty="0" smtClean="0">
                        <a:solidFill>
                          <a:schemeClr val="tx1"/>
                        </a:solidFill>
                        <a:latin typeface="Calibri Light" panose="020F0302020204030204" pitchFamily="34" charset="0"/>
                        <a:ea typeface="+mn-ea"/>
                        <a:cs typeface="+mn-cs"/>
                      </a:endParaRPr>
                    </a:p>
                    <a:p>
                      <a:pPr marL="174625" marR="0" lvl="0" indent="-1746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75000"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r>
                        <a:rPr lang="en-US" sz="1100" b="0" kern="1200" dirty="0" smtClean="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Name or brand placement on event signage</a:t>
                      </a:r>
                    </a:p>
                    <a:p>
                      <a:pPr marL="174625" indent="-174625">
                        <a:buSzPct val="75000"/>
                        <a:buFont typeface="Wingdings" panose="05000000000000000000" pitchFamily="2" charset="2"/>
                        <a:buChar char="Ø"/>
                      </a:pPr>
                      <a:r>
                        <a:rPr lang="en-US" sz="1100" b="0" kern="1200" dirty="0" smtClean="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Name or company listed in event program</a:t>
                      </a:r>
                    </a:p>
                    <a:p>
                      <a:pPr marL="174625" indent="-174625">
                        <a:buSzPct val="75000"/>
                        <a:buFont typeface="Wingdings" panose="05000000000000000000" pitchFamily="2" charset="2"/>
                        <a:buChar char="Ø"/>
                      </a:pPr>
                      <a:r>
                        <a:rPr lang="en-US" sz="1100" b="0" kern="1200" dirty="0" smtClean="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Podium recognition</a:t>
                      </a:r>
                    </a:p>
                    <a:p>
                      <a:pPr marL="174625" indent="-174625">
                        <a:buSzPct val="75000"/>
                        <a:buFont typeface="Wingdings" panose="05000000000000000000" pitchFamily="2" charset="2"/>
                        <a:buChar char="Ø"/>
                      </a:pPr>
                      <a:r>
                        <a:rPr lang="en-US" sz="1100" b="0" kern="1200" dirty="0" smtClean="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Four-color half</a:t>
                      </a:r>
                      <a:r>
                        <a:rPr lang="en-US" sz="1100" b="0" kern="1200" baseline="0" dirty="0" smtClean="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 page advertisement in event program</a:t>
                      </a:r>
                      <a:endParaRPr lang="en-US" sz="1100" b="0" kern="1200" dirty="0" smtClean="0">
                        <a:solidFill>
                          <a:schemeClr val="tx1"/>
                        </a:solidFill>
                        <a:latin typeface="Calibri Light" panose="020F0302020204030204" pitchFamily="34" charset="0"/>
                        <a:ea typeface="+mn-ea"/>
                        <a:cs typeface="+mn-cs"/>
                      </a:endParaRPr>
                    </a:p>
                    <a:p>
                      <a:pPr marL="342900" indent="-342900">
                        <a:buSzPct val="75000"/>
                        <a:buFont typeface="Wingdings" panose="05000000000000000000" pitchFamily="2" charset="2"/>
                        <a:buChar char="Ø"/>
                      </a:pPr>
                      <a:endParaRPr lang="en-US" sz="600" b="1" kern="1200" dirty="0" smtClean="0">
                        <a:solidFill>
                          <a:schemeClr val="tx1"/>
                        </a:solidFill>
                        <a:latin typeface="Calibri Light" panose="020F0302020204030204" pitchFamily="34" charset="0"/>
                        <a:ea typeface="+mn-ea"/>
                        <a:cs typeface="+mn-cs"/>
                      </a:endParaRPr>
                    </a:p>
                    <a:p>
                      <a:pPr marL="0" indent="0">
                        <a:buSzPct val="75000"/>
                        <a:buFont typeface="Wingdings" panose="05000000000000000000" pitchFamily="2" charset="2"/>
                        <a:buNone/>
                      </a:pP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Event</a:t>
                      </a:r>
                      <a:r>
                        <a:rPr lang="en-US" sz="2000" b="1" kern="1200" baseline="0" dirty="0" smtClean="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 Music               </a:t>
                      </a: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$2,500</a:t>
                      </a:r>
                    </a:p>
                    <a:p>
                      <a:pPr marL="174625" indent="-174625">
                        <a:buSzPct val="75000"/>
                        <a:buFont typeface="Wingdings" panose="05000000000000000000" pitchFamily="2" charset="2"/>
                        <a:buChar char="Ø"/>
                      </a:pPr>
                      <a:endParaRPr lang="en-US" sz="800" b="0" kern="1200" dirty="0" smtClean="0">
                        <a:solidFill>
                          <a:schemeClr val="tx1"/>
                        </a:solidFill>
                        <a:latin typeface="Calibri Light" panose="020F0302020204030204" pitchFamily="34" charset="0"/>
                        <a:ea typeface="+mn-ea"/>
                        <a:cs typeface="+mn-cs"/>
                      </a:endParaRPr>
                    </a:p>
                    <a:p>
                      <a:pPr marL="174625" indent="-174625">
                        <a:buSzPct val="75000"/>
                        <a:buFont typeface="Wingdings" panose="05000000000000000000" pitchFamily="2" charset="2"/>
                        <a:buChar char="Ø"/>
                      </a:pPr>
                      <a:r>
                        <a:rPr lang="en-US" sz="1100" b="0" kern="1200" dirty="0" smtClean="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Two (2) event tickets</a:t>
                      </a:r>
                    </a:p>
                    <a:p>
                      <a:pPr marL="174625" indent="-174625">
                        <a:buSzPct val="75000"/>
                        <a:buFont typeface="Wingdings" panose="05000000000000000000" pitchFamily="2" charset="2"/>
                        <a:buChar char="Ø"/>
                      </a:pPr>
                      <a:r>
                        <a:rPr lang="en-US" sz="1100" b="0" kern="1200" dirty="0" smtClean="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Name or brand placement</a:t>
                      </a:r>
                      <a:r>
                        <a:rPr lang="en-US" sz="1100" b="0" kern="1200" baseline="0" dirty="0" smtClean="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 on</a:t>
                      </a:r>
                      <a:r>
                        <a:rPr lang="en-US" sz="1100" b="0" kern="1200" dirty="0" smtClean="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 event signage</a:t>
                      </a:r>
                    </a:p>
                    <a:p>
                      <a:pPr marL="174625" indent="-174625">
                        <a:buSzPct val="75000"/>
                        <a:buFont typeface="Wingdings" panose="05000000000000000000" pitchFamily="2" charset="2"/>
                        <a:buChar char="Ø"/>
                      </a:pPr>
                      <a:r>
                        <a:rPr lang="en-US" sz="1100" b="0" kern="1200" dirty="0" smtClean="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Name or company listed in</a:t>
                      </a:r>
                      <a:r>
                        <a:rPr lang="en-US" sz="1100" b="0" kern="1200" baseline="0" dirty="0" smtClean="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b="0" kern="1200" dirty="0" smtClean="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event program</a:t>
                      </a:r>
                    </a:p>
                    <a:p>
                      <a:pPr marL="174625" indent="-174625">
                        <a:buSzPct val="75000"/>
                        <a:buFont typeface="Wingdings" panose="05000000000000000000" pitchFamily="2" charset="2"/>
                        <a:buChar char="Ø"/>
                      </a:pPr>
                      <a:r>
                        <a:rPr lang="en-US" sz="1100" b="0" kern="1200" dirty="0" smtClean="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Podium recognition</a:t>
                      </a:r>
                    </a:p>
                    <a:p>
                      <a:pPr marL="174625" indent="-174625">
                        <a:buSzPct val="75000"/>
                        <a:buFont typeface="Wingdings" panose="05000000000000000000" pitchFamily="2" charset="2"/>
                        <a:buChar char="Ø"/>
                      </a:pPr>
                      <a:r>
                        <a:rPr lang="en-US" sz="1100" b="0" kern="1200" dirty="0" smtClean="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Four-color half-page advertisement in event program</a:t>
                      </a:r>
                    </a:p>
                    <a:p>
                      <a:pPr marL="174625" indent="-174625">
                        <a:buSzPct val="75000"/>
                        <a:buFont typeface="Wingdings" panose="05000000000000000000" pitchFamily="2" charset="2"/>
                        <a:buChar char="Ø"/>
                      </a:pPr>
                      <a:endParaRPr lang="en-US" sz="1100" b="0" kern="1200" dirty="0" smtClean="0">
                        <a:solidFill>
                          <a:schemeClr val="tx1"/>
                        </a:solidFill>
                        <a:latin typeface="Calibri Light" panose="020F0302020204030204" pitchFamily="34" charset="0"/>
                        <a:ea typeface="+mn-ea"/>
                        <a:cs typeface="+mn-cs"/>
                      </a:endParaRP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75000"/>
                        <a:buFont typeface="Wingdings" panose="05000000000000000000" pitchFamily="2" charset="2"/>
                        <a:buChar char="Ø"/>
                        <a:tabLst/>
                        <a:defRPr/>
                      </a:pPr>
                      <a:endParaRPr lang="en-US" sz="600" b="1" kern="1200" dirty="0" smtClean="0">
                        <a:solidFill>
                          <a:schemeClr val="tx1"/>
                        </a:solidFill>
                        <a:latin typeface="Calibri Light" panose="020F0302020204030204" pitchFamily="34" charset="0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75000"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Event Photography  $1,000</a:t>
                      </a:r>
                    </a:p>
                    <a:p>
                      <a:pPr marL="174625" indent="-174625">
                        <a:buSzPct val="75000"/>
                        <a:buFont typeface="Wingdings" panose="05000000000000000000" pitchFamily="2" charset="2"/>
                        <a:buChar char="Ø"/>
                      </a:pPr>
                      <a:endParaRPr lang="en-US" sz="800" b="0" kern="1200" dirty="0" smtClean="0">
                        <a:solidFill>
                          <a:schemeClr val="tx1"/>
                        </a:solidFill>
                        <a:latin typeface="Calibri Light" panose="020F0302020204030204" pitchFamily="34" charset="0"/>
                        <a:ea typeface="+mn-ea"/>
                        <a:cs typeface="+mn-cs"/>
                      </a:endParaRPr>
                    </a:p>
                    <a:p>
                      <a:pPr marL="174625" indent="-174625">
                        <a:buSzPct val="75000"/>
                        <a:buFont typeface="Wingdings" panose="05000000000000000000" pitchFamily="2" charset="2"/>
                        <a:buChar char="Ø"/>
                      </a:pPr>
                      <a:r>
                        <a:rPr lang="en-US" sz="1100" b="0" kern="1200" dirty="0" smtClean="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Name or brand placement on event signage</a:t>
                      </a:r>
                    </a:p>
                    <a:p>
                      <a:pPr marL="174625" indent="-174625">
                        <a:buSzPct val="75000"/>
                        <a:buFont typeface="Wingdings" panose="05000000000000000000" pitchFamily="2" charset="2"/>
                        <a:buChar char="Ø"/>
                      </a:pPr>
                      <a:r>
                        <a:rPr lang="en-US" sz="1100" b="0" kern="1200" dirty="0" smtClean="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Name or company listed in the event program</a:t>
                      </a:r>
                    </a:p>
                    <a:p>
                      <a:pPr marL="174625" indent="-174625">
                        <a:buSzPct val="75000"/>
                        <a:buFont typeface="Wingdings" panose="05000000000000000000" pitchFamily="2" charset="2"/>
                        <a:buChar char="Ø"/>
                      </a:pPr>
                      <a:r>
                        <a:rPr lang="en-US" sz="1100" b="0" kern="1200" dirty="0" smtClean="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Four-color half-page advertisement in event program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kern="1200" dirty="0" smtClean="0">
                        <a:solidFill>
                          <a:schemeClr val="tx1"/>
                        </a:solidFill>
                        <a:latin typeface="Calibri Light" panose="020F0302020204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latin typeface="Calibri Light" panose="020F0302020204030204" pitchFamily="34" charset="0"/>
                          <a:ea typeface="+mn-ea"/>
                          <a:cs typeface="+mn-cs"/>
                        </a:rPr>
                        <a:t>Program Advertising</a:t>
                      </a:r>
                      <a:endParaRPr lang="en-US" sz="2000" b="1" kern="1200" dirty="0">
                        <a:solidFill>
                          <a:schemeClr val="tx1"/>
                        </a:solidFill>
                        <a:latin typeface="Calibri Light" panose="020F0302020204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8273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kern="1200" dirty="0" smtClean="0">
                        <a:solidFill>
                          <a:schemeClr val="tx1"/>
                        </a:solidFill>
                        <a:latin typeface="Calibri Light" panose="020F0302020204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b="1" kern="1200" dirty="0">
                        <a:solidFill>
                          <a:schemeClr val="tx1"/>
                        </a:solidFill>
                        <a:latin typeface="Calibri Light" panose="020F030202020403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8699590"/>
                  </a:ext>
                </a:extLst>
              </a:tr>
            </a:tbl>
          </a:graphicData>
        </a:graphic>
      </p:graphicFrame>
      <p:cxnSp>
        <p:nvCxnSpPr>
          <p:cNvPr id="18" name="Straight Connector 17"/>
          <p:cNvCxnSpPr/>
          <p:nvPr/>
        </p:nvCxnSpPr>
        <p:spPr>
          <a:xfrm>
            <a:off x="170542" y="5943600"/>
            <a:ext cx="3168801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3586162" y="2514600"/>
            <a:ext cx="3168801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170544" y="2514600"/>
            <a:ext cx="3168801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170544" y="4191000"/>
            <a:ext cx="3168801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262160" y="7162800"/>
            <a:ext cx="6175096" cy="0"/>
          </a:xfrm>
          <a:prstGeom prst="line">
            <a:avLst/>
          </a:prstGeom>
          <a:ln w="285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67821" y="7206362"/>
            <a:ext cx="638765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Please complete the information below and forward with your sponsorship payment to:</a:t>
            </a:r>
          </a:p>
          <a:p>
            <a:r>
              <a:rPr lang="en-US" sz="1600" dirty="0" smtClean="0"/>
              <a:t>                          </a:t>
            </a:r>
            <a:r>
              <a:rPr lang="en-US" sz="1400" b="1" dirty="0" smtClean="0"/>
              <a:t>RBARI/Gail – W&amp;T   2 Shelter Lane, Oakland, NJ  07436</a:t>
            </a:r>
          </a:p>
          <a:p>
            <a:r>
              <a:rPr lang="en-US" dirty="0" smtClean="0"/>
              <a:t>Name: ________________________________________________</a:t>
            </a:r>
          </a:p>
          <a:p>
            <a:r>
              <a:rPr lang="en-US" dirty="0" smtClean="0"/>
              <a:t>Company: _____________________________________________</a:t>
            </a:r>
          </a:p>
          <a:p>
            <a:r>
              <a:rPr lang="en-US" dirty="0" smtClean="0"/>
              <a:t>Address: ______________________________________________</a:t>
            </a:r>
          </a:p>
          <a:p>
            <a:r>
              <a:rPr lang="en-US" dirty="0" smtClean="0"/>
              <a:t>Email*: _______________________Phone*:__________________</a:t>
            </a:r>
          </a:p>
          <a:p>
            <a:r>
              <a:rPr lang="en-US" sz="1100" dirty="0" smtClean="0"/>
              <a:t>*A committee member will follow up regarding necessary company sponsorship assets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498279" y="2558939"/>
            <a:ext cx="3429000" cy="600164"/>
          </a:xfrm>
          <a:prstGeom prst="rect">
            <a:avLst/>
          </a:prstGeom>
        </p:spPr>
        <p:txBody>
          <a:bodyPr>
            <a:spAutoFit/>
          </a:bodyPr>
          <a:lstStyle/>
          <a:p>
            <a:pPr marL="174625" indent="-174625">
              <a:buSzPct val="75000"/>
              <a:buFont typeface="Wingdings" panose="05000000000000000000" pitchFamily="2" charset="2"/>
              <a:buChar char="Ø"/>
            </a:pPr>
            <a:r>
              <a:rPr lang="en-US" sz="1100" dirty="0" smtClean="0">
                <a:latin typeface="Calibri Light" panose="020F0302020204030204" pitchFamily="34" charset="0"/>
              </a:rPr>
              <a:t>Four-Color spread: $2,000</a:t>
            </a:r>
            <a:endParaRPr lang="en-US" sz="1100" dirty="0">
              <a:latin typeface="Calibri Light" panose="020F0302020204030204" pitchFamily="34" charset="0"/>
            </a:endParaRPr>
          </a:p>
          <a:p>
            <a:pPr marL="174625" indent="-174625">
              <a:buSzPct val="75000"/>
              <a:buFont typeface="Wingdings" panose="05000000000000000000" pitchFamily="2" charset="2"/>
              <a:buChar char="Ø"/>
            </a:pPr>
            <a:r>
              <a:rPr lang="en-US" sz="1100" dirty="0" smtClean="0">
                <a:latin typeface="Calibri Light" panose="020F0302020204030204" pitchFamily="34" charset="0"/>
              </a:rPr>
              <a:t>Four-color page:     $1,000</a:t>
            </a:r>
            <a:endParaRPr lang="en-US" sz="1100" dirty="0">
              <a:latin typeface="Calibri Light" panose="020F0302020204030204" pitchFamily="34" charset="0"/>
            </a:endParaRPr>
          </a:p>
          <a:p>
            <a:pPr marL="174625" indent="-174625">
              <a:buSzPct val="75000"/>
              <a:buFont typeface="Wingdings" panose="05000000000000000000" pitchFamily="2" charset="2"/>
              <a:buChar char="Ø"/>
            </a:pPr>
            <a:r>
              <a:rPr lang="en-US" sz="1100" dirty="0">
                <a:latin typeface="Calibri Light" panose="020F0302020204030204" pitchFamily="34" charset="0"/>
              </a:rPr>
              <a:t>Four-color </a:t>
            </a:r>
            <a:r>
              <a:rPr lang="en-US" sz="1100" dirty="0" smtClean="0">
                <a:latin typeface="Calibri Light" panose="020F0302020204030204" pitchFamily="34" charset="0"/>
              </a:rPr>
              <a:t>half-page: $500</a:t>
            </a:r>
            <a:endParaRPr lang="en-US" sz="1100" dirty="0">
              <a:latin typeface="Calibri Light" panose="020F0302020204030204" pitchFamily="34" charset="0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259804" y="228600"/>
            <a:ext cx="6293395" cy="1327618"/>
            <a:chOff x="259805" y="228600"/>
            <a:chExt cx="6123760" cy="1327618"/>
          </a:xfrm>
        </p:grpSpPr>
        <p:sp>
          <p:nvSpPr>
            <p:cNvPr id="20" name="Rectangle 19"/>
            <p:cNvSpPr/>
            <p:nvPr/>
          </p:nvSpPr>
          <p:spPr>
            <a:xfrm>
              <a:off x="259805" y="228600"/>
              <a:ext cx="6123760" cy="1327618"/>
            </a:xfrm>
            <a:prstGeom prst="rect">
              <a:avLst/>
            </a:prstGeom>
            <a:solidFill>
              <a:schemeClr val="accent6">
                <a:alpha val="7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1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70993" y="228600"/>
              <a:ext cx="2285674" cy="1322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" name="Picture 3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30189" y="228600"/>
              <a:ext cx="1642256" cy="13276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7" name="5-Point Star 26"/>
            <p:cNvSpPr/>
            <p:nvPr/>
          </p:nvSpPr>
          <p:spPr>
            <a:xfrm>
              <a:off x="5552969" y="892409"/>
              <a:ext cx="314431" cy="250591"/>
            </a:xfrm>
            <a:prstGeom prst="star5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5-Point Star 30"/>
            <p:cNvSpPr/>
            <p:nvPr/>
          </p:nvSpPr>
          <p:spPr>
            <a:xfrm>
              <a:off x="5995677" y="1051560"/>
              <a:ext cx="274320" cy="182880"/>
            </a:xfrm>
            <a:prstGeom prst="star5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5-Point Star 31"/>
            <p:cNvSpPr/>
            <p:nvPr/>
          </p:nvSpPr>
          <p:spPr>
            <a:xfrm>
              <a:off x="5507050" y="481742"/>
              <a:ext cx="182880" cy="182880"/>
            </a:xfrm>
            <a:prstGeom prst="star5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3" name="16-Point Star 32"/>
          <p:cNvSpPr/>
          <p:nvPr/>
        </p:nvSpPr>
        <p:spPr>
          <a:xfrm>
            <a:off x="3883905" y="6055988"/>
            <a:ext cx="1787070" cy="1150374"/>
          </a:xfrm>
          <a:prstGeom prst="star16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 rot="21427052">
            <a:off x="3804511" y="6261843"/>
            <a:ext cx="181156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Deadline for sponsorships is October 20, 2018</a:t>
            </a:r>
            <a:endParaRPr lang="en-US" sz="1400" dirty="0">
              <a:solidFill>
                <a:schemeClr val="bg1"/>
              </a:solidFill>
            </a:endParaRPr>
          </a:p>
        </p:txBody>
      </p:sp>
      <p:grpSp>
        <p:nvGrpSpPr>
          <p:cNvPr id="44" name="Group 43"/>
          <p:cNvGrpSpPr/>
          <p:nvPr/>
        </p:nvGrpSpPr>
        <p:grpSpPr>
          <a:xfrm>
            <a:off x="4060084" y="4173960"/>
            <a:ext cx="1734875" cy="1504486"/>
            <a:chOff x="3182679" y="5334000"/>
            <a:chExt cx="3507273" cy="3676650"/>
          </a:xfrm>
        </p:grpSpPr>
        <p:grpSp>
          <p:nvGrpSpPr>
            <p:cNvPr id="45" name="Group 44"/>
            <p:cNvGrpSpPr/>
            <p:nvPr/>
          </p:nvGrpSpPr>
          <p:grpSpPr>
            <a:xfrm>
              <a:off x="3182679" y="5334000"/>
              <a:ext cx="3507273" cy="3676650"/>
              <a:chOff x="3182679" y="5334000"/>
              <a:chExt cx="3507273" cy="3676650"/>
            </a:xfrm>
          </p:grpSpPr>
          <p:pic>
            <p:nvPicPr>
              <p:cNvPr id="47" name="Picture 4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038600" y="5943600"/>
                <a:ext cx="2514600" cy="30670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8" name="Rectangle 47"/>
              <p:cNvSpPr/>
              <p:nvPr/>
            </p:nvSpPr>
            <p:spPr>
              <a:xfrm>
                <a:off x="3200400" y="5334000"/>
                <a:ext cx="1295400" cy="9906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Rectangle 48"/>
              <p:cNvSpPr/>
              <p:nvPr/>
            </p:nvSpPr>
            <p:spPr>
              <a:xfrm>
                <a:off x="3182679" y="6945052"/>
                <a:ext cx="1302488" cy="6749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Rectangle 49"/>
              <p:cNvSpPr/>
              <p:nvPr/>
            </p:nvSpPr>
            <p:spPr>
              <a:xfrm>
                <a:off x="4267200" y="6977727"/>
                <a:ext cx="304800" cy="33747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Rectangle 50"/>
              <p:cNvSpPr/>
              <p:nvPr/>
            </p:nvSpPr>
            <p:spPr>
              <a:xfrm>
                <a:off x="3962400" y="7619999"/>
                <a:ext cx="304800" cy="33747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" name="Rectangle 51"/>
              <p:cNvSpPr/>
              <p:nvPr/>
            </p:nvSpPr>
            <p:spPr>
              <a:xfrm>
                <a:off x="5394552" y="5822810"/>
                <a:ext cx="1295400" cy="99060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Rectangle 45"/>
            <p:cNvSpPr/>
            <p:nvPr/>
          </p:nvSpPr>
          <p:spPr>
            <a:xfrm>
              <a:off x="5105400" y="5829300"/>
              <a:ext cx="304800" cy="1905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3498279" y="3354438"/>
            <a:ext cx="3169346" cy="2585323"/>
          </a:xfrm>
          <a:prstGeom prst="rect">
            <a:avLst/>
          </a:prstGeom>
          <a:noFill/>
          <a:ln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Whiskers &amp; Tails </a:t>
            </a:r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Charity Ball</a:t>
            </a:r>
          </a:p>
          <a:p>
            <a:pPr algn="ctr"/>
            <a:r>
              <a:rPr lang="en-US" sz="1400" b="1" dirty="0" smtClean="0"/>
              <a:t>Thursday, November 8, </a:t>
            </a:r>
            <a:r>
              <a:rPr lang="en-US" sz="1400" b="1" dirty="0" smtClean="0"/>
              <a:t>2018</a:t>
            </a:r>
            <a:endParaRPr lang="en-US" sz="1400" b="1" dirty="0" smtClean="0"/>
          </a:p>
          <a:p>
            <a:pPr algn="ctr"/>
            <a:r>
              <a:rPr lang="en-US" sz="1000" b="1" dirty="0"/>
              <a:t>Indian Trail Club </a:t>
            </a:r>
            <a:r>
              <a:rPr lang="en-US" sz="1200" b="1" dirty="0"/>
              <a:t>~ </a:t>
            </a:r>
            <a:endParaRPr lang="en-US" sz="1200" b="1" dirty="0" smtClean="0"/>
          </a:p>
          <a:p>
            <a:pPr algn="ctr"/>
            <a:r>
              <a:rPr lang="en-US" sz="1000" dirty="0" smtClean="0"/>
              <a:t>830 </a:t>
            </a:r>
            <a:r>
              <a:rPr lang="en-US" sz="1000" dirty="0"/>
              <a:t>Franklin Lakes Rd, Franklin Lakes, NJ</a:t>
            </a:r>
          </a:p>
          <a:p>
            <a:pPr algn="ctr"/>
            <a:endParaRPr lang="en-US" sz="1000" dirty="0" smtClean="0">
              <a:solidFill>
                <a:schemeClr val="tx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US" sz="1000" dirty="0" smtClean="0">
                <a:solidFill>
                  <a:schemeClr val="tx1">
                    <a:lumMod val="50000"/>
                  </a:schemeClr>
                </a:solidFill>
                <a:latin typeface="Century Gothic" panose="020B0502020202020204" pitchFamily="34" charset="0"/>
              </a:rPr>
              <a:t>Cocktail </a:t>
            </a:r>
            <a:r>
              <a:rPr lang="en-US" sz="1000" dirty="0">
                <a:solidFill>
                  <a:schemeClr val="tx1">
                    <a:lumMod val="50000"/>
                  </a:schemeClr>
                </a:solidFill>
                <a:latin typeface="Century Gothic" panose="020B0502020202020204" pitchFamily="34" charset="0"/>
              </a:rPr>
              <a:t>Hour ~ Dinner ~ Music ~ Dancing ~ </a:t>
            </a:r>
            <a:r>
              <a:rPr lang="en-US" sz="1000" dirty="0" smtClean="0">
                <a:solidFill>
                  <a:schemeClr val="tx1">
                    <a:lumMod val="50000"/>
                  </a:schemeClr>
                </a:solidFill>
                <a:latin typeface="Century Gothic" panose="020B0502020202020204" pitchFamily="34" charset="0"/>
              </a:rPr>
              <a:t>            Live and </a:t>
            </a:r>
            <a:r>
              <a:rPr lang="en-US" sz="1000" dirty="0">
                <a:solidFill>
                  <a:schemeClr val="tx1">
                    <a:lumMod val="50000"/>
                  </a:schemeClr>
                </a:solidFill>
                <a:latin typeface="Century Gothic" panose="020B0502020202020204" pitchFamily="34" charset="0"/>
              </a:rPr>
              <a:t>Silent </a:t>
            </a:r>
            <a:r>
              <a:rPr lang="en-US" sz="1000" dirty="0" smtClean="0">
                <a:solidFill>
                  <a:schemeClr val="tx1">
                    <a:lumMod val="50000"/>
                  </a:schemeClr>
                </a:solidFill>
                <a:latin typeface="Century Gothic" panose="020B0502020202020204" pitchFamily="34" charset="0"/>
              </a:rPr>
              <a:t>Auctions</a:t>
            </a:r>
          </a:p>
          <a:p>
            <a:pPr algn="ctr"/>
            <a:endParaRPr lang="en-US" sz="1100" dirty="0" smtClean="0">
              <a:solidFill>
                <a:schemeClr val="tx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US" sz="1000" dirty="0" smtClean="0">
              <a:solidFill>
                <a:schemeClr val="tx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US" sz="1000" dirty="0">
              <a:solidFill>
                <a:schemeClr val="tx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US" sz="1000" dirty="0" smtClean="0">
              <a:solidFill>
                <a:schemeClr val="tx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US" sz="1000" dirty="0">
              <a:solidFill>
                <a:schemeClr val="tx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US" sz="1000" dirty="0" smtClean="0">
              <a:solidFill>
                <a:schemeClr val="tx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endParaRPr lang="en-US" sz="1000" dirty="0">
              <a:solidFill>
                <a:schemeClr val="tx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US" sz="900" b="1" dirty="0" smtClean="0">
                <a:solidFill>
                  <a:schemeClr val="tx1">
                    <a:lumMod val="50000"/>
                  </a:schemeClr>
                </a:solidFill>
                <a:latin typeface="Century Gothic" panose="020B0502020202020204" pitchFamily="34" charset="0"/>
              </a:rPr>
              <a:t>Tickets: $150 pp</a:t>
            </a:r>
            <a:endParaRPr lang="en-US" sz="1100" b="1" dirty="0" smtClean="0">
              <a:latin typeface="Calibri Light" panose="020F0302020204030204" pitchFamily="34" charset="0"/>
            </a:endParaRPr>
          </a:p>
        </p:txBody>
      </p:sp>
      <p:pic>
        <p:nvPicPr>
          <p:cNvPr id="53" name="Picture 5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5344" y="335923"/>
            <a:ext cx="821718" cy="1110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7614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sisl xmlns:xsi="http://www.w3.org/2001/XMLSchema-instance" xmlns:xsd="http://www.w3.org/2001/XMLSchema" xmlns="http://www.boldonjames.com/2008/01/sie/internal/label" sislVersion="0" policy="06dbc50a-7c40-497c-8ead-392c4a2b388e" origin="userSelected">
  <element uid="3a0f620a-74f7-4504-a030-448d9ea0e08a" value=""/>
  <element uid="id_classification_generalbusiness" value=""/>
  <element uid="0bf5a77d-3f3a-4e58-9a8a-1570d5e8454d" value=""/>
</sisl>
</file>

<file path=customXml/itemProps1.xml><?xml version="1.0" encoding="utf-8"?>
<ds:datastoreItem xmlns:ds="http://schemas.openxmlformats.org/officeDocument/2006/customXml" ds:itemID="{A7405598-7FA8-440D-BEAD-A0FFA8A181A1}">
  <ds:schemaRefs>
    <ds:schemaRef ds:uri="http://www.w3.org/2001/XMLSchema"/>
    <ds:schemaRef ds:uri="http://www.boldonjames.com/2008/01/sie/internal/labe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6231</TotalTime>
  <Words>544</Words>
  <Application>Microsoft Office PowerPoint</Application>
  <PresentationFormat>On-screen Show (4:3)</PresentationFormat>
  <Paragraphs>89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Express-Scripts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Dickard, Gail (FKN)</dc:creator>
  <cp:lastModifiedBy>Gail</cp:lastModifiedBy>
  <cp:revision>57</cp:revision>
  <cp:lastPrinted>2017-08-16T21:47:38Z</cp:lastPrinted>
  <dcterms:created xsi:type="dcterms:W3CDTF">2017-04-25T03:25:13Z</dcterms:created>
  <dcterms:modified xsi:type="dcterms:W3CDTF">2018-09-13T03:55:40Z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IndexRef">
    <vt:lpwstr>3af657ca-dc00-4c8d-bcbb-9c2593657b15</vt:lpwstr>
  </property>
  <property fmtid="{D5CDD505-2E9C-101B-9397-08002B2CF9AE}" pid="3" name="bjSaver">
    <vt:lpwstr>38lhDI+H4kuCbpqTykXvDsAubN79Ltu+</vt:lpwstr>
  </property>
  <property fmtid="{D5CDD505-2E9C-101B-9397-08002B2CF9AE}" pid="4" name="bjDocumentLabelXML">
    <vt:lpwstr>&lt;?xml version="1.0" encoding="us-ascii"?&gt;&lt;sisl xmlns:xsi="http://www.w3.org/2001/XMLSchema-instance" xmlns:xsd="http://www.w3.org/2001/XMLSchema" sislVersion="0" policy="06dbc50a-7c40-497c-8ead-392c4a2b388e" origin="userSelected" xmlns="http://www.boldonj</vt:lpwstr>
  </property>
  <property fmtid="{D5CDD505-2E9C-101B-9397-08002B2CF9AE}" pid="5" name="bjDocumentLabelXML-0">
    <vt:lpwstr>ames.com/2008/01/sie/internal/label"&gt;&lt;element uid="3a0f620a-74f7-4504-a030-448d9ea0e08a" value="" /&gt;&lt;element uid="id_classification_generalbusiness" value="" /&gt;&lt;element uid="0bf5a77d-3f3a-4e58-9a8a-1570d5e8454d" value="" /&gt;&lt;/sisl&gt;</vt:lpwstr>
  </property>
  <property fmtid="{D5CDD505-2E9C-101B-9397-08002B2CF9AE}" pid="6" name="bjDocumentSecurityLabel">
    <vt:lpwstr>Internal</vt:lpwstr>
  </property>
  <property fmtid="{D5CDD505-2E9C-101B-9397-08002B2CF9AE}" pid="7" name="bjESIDataClassification">
    <vt:lpwstr>XYZZYInternalfwo[qei34890ty@^C@#%^11dc45</vt:lpwstr>
  </property>
</Properties>
</file>