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36.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9" r:id="rId2"/>
    <p:sldId id="290" r:id="rId3"/>
    <p:sldId id="257" r:id="rId4"/>
    <p:sldId id="288" r:id="rId5"/>
    <p:sldId id="284" r:id="rId6"/>
    <p:sldId id="283" r:id="rId7"/>
    <p:sldId id="286" r:id="rId8"/>
    <p:sldId id="297" r:id="rId9"/>
    <p:sldId id="285" r:id="rId10"/>
    <p:sldId id="298" r:id="rId11"/>
    <p:sldId id="295" r:id="rId12"/>
    <p:sldId id="296" r:id="rId13"/>
    <p:sldId id="292" r:id="rId14"/>
    <p:sldId id="291" r:id="rId15"/>
    <p:sldId id="256"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9" r:id="rId37"/>
    <p:sldId id="294"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boyle" initials="m" lastIdx="0" clrIdx="0">
    <p:extLst>
      <p:ext uri="{19B8F6BF-5375-455C-9EA6-DF929625EA0E}">
        <p15:presenceInfo xmlns:p15="http://schemas.microsoft.com/office/powerpoint/2012/main" userId="mboy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2832" autoAdjust="0"/>
  </p:normalViewPr>
  <p:slideViewPr>
    <p:cSldViewPr snapToGrid="0">
      <p:cViewPr>
        <p:scale>
          <a:sx n="82" d="100"/>
          <a:sy n="82" d="100"/>
        </p:scale>
        <p:origin x="1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916941437007874E-2"/>
          <c:y val="5.8675869914132019E-2"/>
          <c:w val="0.94583058562992128"/>
          <c:h val="0.76748654235442038"/>
        </c:manualLayout>
      </c:layout>
      <c:barChart>
        <c:barDir val="col"/>
        <c:grouping val="clustered"/>
        <c:varyColors val="0"/>
        <c:ser>
          <c:idx val="0"/>
          <c:order val="0"/>
          <c:tx>
            <c:strRef>
              <c:f>Sheet1!$B$1</c:f>
              <c:strCache>
                <c:ptCount val="1"/>
                <c:pt idx="0">
                  <c:v>2016</c:v>
                </c:pt>
              </c:strCache>
            </c:strRef>
          </c:tx>
          <c:spPr>
            <a:solidFill>
              <a:schemeClr val="accent5">
                <a:tint val="77000"/>
              </a:schemeClr>
            </a:solidFill>
            <a:ln>
              <a:noFill/>
            </a:ln>
            <a:effectLst/>
          </c:spPr>
          <c:invertIfNegative val="0"/>
          <c:cat>
            <c:strRef>
              <c:f>Sheet1!$A$2:$A$5</c:f>
              <c:strCache>
                <c:ptCount val="4"/>
                <c:pt idx="0">
                  <c:v>Whiskers &amp; Tails Net </c:v>
                </c:pt>
                <c:pt idx="1">
                  <c:v>Tricky tray Net </c:v>
                </c:pt>
                <c:pt idx="2">
                  <c:v>Casino Night Net</c:v>
                </c:pt>
                <c:pt idx="3">
                  <c:v>Golf Outing Net</c:v>
                </c:pt>
              </c:strCache>
            </c:strRef>
          </c:cat>
          <c:val>
            <c:numRef>
              <c:f>Sheet1!$B$2:$B$5</c:f>
              <c:numCache>
                <c:formatCode>General</c:formatCode>
                <c:ptCount val="4"/>
                <c:pt idx="0" formatCode="#,##0.00">
                  <c:v>18180.32</c:v>
                </c:pt>
                <c:pt idx="1">
                  <c:v>39462.660000000003</c:v>
                </c:pt>
                <c:pt idx="2">
                  <c:v>0</c:v>
                </c:pt>
                <c:pt idx="3">
                  <c:v>0</c:v>
                </c:pt>
              </c:numCache>
            </c:numRef>
          </c:val>
          <c:extLst>
            <c:ext xmlns:c16="http://schemas.microsoft.com/office/drawing/2014/chart" uri="{C3380CC4-5D6E-409C-BE32-E72D297353CC}">
              <c16:uniqueId val="{00000000-5406-44B5-AB2E-10FFDE79089E}"/>
            </c:ext>
          </c:extLst>
        </c:ser>
        <c:ser>
          <c:idx val="1"/>
          <c:order val="1"/>
          <c:tx>
            <c:strRef>
              <c:f>Sheet1!$C$1</c:f>
              <c:strCache>
                <c:ptCount val="1"/>
                <c:pt idx="0">
                  <c:v>2017</c:v>
                </c:pt>
              </c:strCache>
            </c:strRef>
          </c:tx>
          <c:spPr>
            <a:solidFill>
              <a:schemeClr val="accent5">
                <a:shade val="76000"/>
              </a:schemeClr>
            </a:solidFill>
            <a:ln>
              <a:noFill/>
            </a:ln>
            <a:effectLst/>
          </c:spPr>
          <c:invertIfNegative val="0"/>
          <c:cat>
            <c:strRef>
              <c:f>Sheet1!$A$2:$A$5</c:f>
              <c:strCache>
                <c:ptCount val="4"/>
                <c:pt idx="0">
                  <c:v>Whiskers &amp; Tails Net </c:v>
                </c:pt>
                <c:pt idx="1">
                  <c:v>Tricky tray Net </c:v>
                </c:pt>
                <c:pt idx="2">
                  <c:v>Casino Night Net</c:v>
                </c:pt>
                <c:pt idx="3">
                  <c:v>Golf Outing Net</c:v>
                </c:pt>
              </c:strCache>
            </c:strRef>
          </c:cat>
          <c:val>
            <c:numRef>
              <c:f>Sheet1!$C$2:$C$5</c:f>
              <c:numCache>
                <c:formatCode>General</c:formatCode>
                <c:ptCount val="4"/>
                <c:pt idx="0">
                  <c:v>43032.35</c:v>
                </c:pt>
                <c:pt idx="1">
                  <c:v>43032.35</c:v>
                </c:pt>
                <c:pt idx="2">
                  <c:v>17440.599999999999</c:v>
                </c:pt>
                <c:pt idx="3">
                  <c:v>27275.14</c:v>
                </c:pt>
              </c:numCache>
            </c:numRef>
          </c:val>
          <c:extLst>
            <c:ext xmlns:c16="http://schemas.microsoft.com/office/drawing/2014/chart" uri="{C3380CC4-5D6E-409C-BE32-E72D297353CC}">
              <c16:uniqueId val="{00000001-5406-44B5-AB2E-10FFDE79089E}"/>
            </c:ext>
          </c:extLst>
        </c:ser>
        <c:dLbls>
          <c:showLegendKey val="0"/>
          <c:showVal val="0"/>
          <c:showCatName val="0"/>
          <c:showSerName val="0"/>
          <c:showPercent val="0"/>
          <c:showBubbleSize val="0"/>
        </c:dLbls>
        <c:gapWidth val="219"/>
        <c:overlap val="-27"/>
        <c:axId val="560497944"/>
        <c:axId val="560498600"/>
      </c:barChart>
      <c:catAx>
        <c:axId val="56049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0498600"/>
        <c:crosses val="autoZero"/>
        <c:auto val="1"/>
        <c:lblAlgn val="ctr"/>
        <c:lblOffset val="100"/>
        <c:noMultiLvlLbl val="0"/>
      </c:catAx>
      <c:valAx>
        <c:axId val="5604986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0497944"/>
        <c:crosses val="autoZero"/>
        <c:crossBetween val="between"/>
      </c:valAx>
      <c:spPr>
        <a:noFill/>
        <a:ln>
          <a:noFill/>
        </a:ln>
        <a:effectLst/>
      </c:spPr>
    </c:plotArea>
    <c:legend>
      <c:legendPos val="b"/>
      <c:layout>
        <c:manualLayout>
          <c:xMode val="edge"/>
          <c:yMode val="edge"/>
          <c:x val="0.39349092310825579"/>
          <c:y val="0.9067438721056984"/>
          <c:w val="0.16894868916565811"/>
          <c:h val="5.69041607220898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22T16:17:03.255"/>
    </inkml:context>
    <inkml:brush xml:id="br0">
      <inkml:brushProperty name="width" value="0.05" units="cm"/>
      <inkml:brushProperty name="height" value="0.05" units="cm"/>
      <inkml:brushProperty name="color" value="#E71224"/>
      <inkml:brushProperty name="ignorePressure" value="1"/>
    </inkml:brush>
  </inkml:definitions>
  <inkml:trace contextRef="#ctx0" brushRef="#br0">62 11,'-53'-9,"44"8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22T16:19:42.13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22T20:16:56.448"/>
    </inkml:context>
    <inkml:brush xml:id="br0">
      <inkml:brushProperty name="width" value="0.05" units="cm"/>
      <inkml:brushProperty name="height" value="0.05" units="cm"/>
      <inkml:brushProperty name="color" value="#E71224"/>
      <inkml:brushProperty name="ignorePressure" value="1"/>
    </inkml:brush>
  </inkml:definitions>
  <inkml:trace contextRef="#ctx0" brushRef="#br0">6643 0,'-88'0,"86"0</inkml:trace>
  <inkml:trace contextRef="#ctx0" brushRef="#br0" timeOffset="4597.7155">0 0,'17746'0,"-17769"0,23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F7F59-1971-4196-9E1E-832443A12B09}" type="datetimeFigureOut">
              <a:rPr lang="en-US" smtClean="0"/>
              <a:t>5/23/2018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1EDBF-11B7-46F1-AD9D-7925F8B4CEA1}" type="slidenum">
              <a:rPr lang="en-US" smtClean="0"/>
              <a:t>‹#›</a:t>
            </a:fld>
            <a:endParaRPr lang="en-US"/>
          </a:p>
        </p:txBody>
      </p:sp>
    </p:spTree>
    <p:extLst>
      <p:ext uri="{BB962C8B-B14F-4D97-AF65-F5344CB8AC3E}">
        <p14:creationId xmlns:p14="http://schemas.microsoft.com/office/powerpoint/2010/main" val="309296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1EDBF-11B7-46F1-AD9D-7925F8B4CEA1}" type="slidenum">
              <a:rPr lang="en-US" smtClean="0"/>
              <a:t>1</a:t>
            </a:fld>
            <a:endParaRPr lang="en-US"/>
          </a:p>
        </p:txBody>
      </p:sp>
    </p:spTree>
    <p:extLst>
      <p:ext uri="{BB962C8B-B14F-4D97-AF65-F5344CB8AC3E}">
        <p14:creationId xmlns:p14="http://schemas.microsoft.com/office/powerpoint/2010/main" val="20726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1EDBF-11B7-46F1-AD9D-7925F8B4CEA1}" type="slidenum">
              <a:rPr lang="en-US" smtClean="0"/>
              <a:t>5</a:t>
            </a:fld>
            <a:endParaRPr lang="en-US"/>
          </a:p>
        </p:txBody>
      </p:sp>
    </p:spTree>
    <p:extLst>
      <p:ext uri="{BB962C8B-B14F-4D97-AF65-F5344CB8AC3E}">
        <p14:creationId xmlns:p14="http://schemas.microsoft.com/office/powerpoint/2010/main" val="4082614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1EDBF-11B7-46F1-AD9D-7925F8B4CEA1}" type="slidenum">
              <a:rPr lang="en-US" smtClean="0"/>
              <a:t>24</a:t>
            </a:fld>
            <a:endParaRPr lang="en-US"/>
          </a:p>
        </p:txBody>
      </p:sp>
    </p:spTree>
    <p:extLst>
      <p:ext uri="{BB962C8B-B14F-4D97-AF65-F5344CB8AC3E}">
        <p14:creationId xmlns:p14="http://schemas.microsoft.com/office/powerpoint/2010/main" val="153107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1EDBF-11B7-46F1-AD9D-7925F8B4CEA1}" type="slidenum">
              <a:rPr lang="en-US" smtClean="0"/>
              <a:t>26</a:t>
            </a:fld>
            <a:endParaRPr lang="en-US"/>
          </a:p>
        </p:txBody>
      </p:sp>
    </p:spTree>
    <p:extLst>
      <p:ext uri="{BB962C8B-B14F-4D97-AF65-F5344CB8AC3E}">
        <p14:creationId xmlns:p14="http://schemas.microsoft.com/office/powerpoint/2010/main" val="211373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01F17-B5AD-4B38-9A53-54C8223272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2F0388-F9CA-411D-8406-7A24C51CC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62047-01F3-484A-BE63-0C12EF5B58DC}"/>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5" name="Footer Placeholder 4">
            <a:extLst>
              <a:ext uri="{FF2B5EF4-FFF2-40B4-BE49-F238E27FC236}">
                <a16:creationId xmlns:a16="http://schemas.microsoft.com/office/drawing/2014/main" id="{2E81380C-7CBC-463A-B7ED-D692B393DC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457FB-2775-4ADB-B526-B510A546C8A2}"/>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94983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0C45-8E90-4880-A1F1-EC8BCD99C3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20D24E-FC02-4D65-B4F6-6CDC50964B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154D9-6792-4AA5-B444-03D389A3C364}"/>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5" name="Footer Placeholder 4">
            <a:extLst>
              <a:ext uri="{FF2B5EF4-FFF2-40B4-BE49-F238E27FC236}">
                <a16:creationId xmlns:a16="http://schemas.microsoft.com/office/drawing/2014/main" id="{B46310A1-FFCC-4404-AA3D-7FAA66172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EC308-B943-4E56-BFBD-E334EEFA5B60}"/>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293111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6504A1-DF59-4EE4-B42F-C6CC6D80C7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3DD7E9-0E63-421D-A61E-0D5E915E6F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F9016-8635-4E5A-BA5B-6F7AA27BCFC3}"/>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5" name="Footer Placeholder 4">
            <a:extLst>
              <a:ext uri="{FF2B5EF4-FFF2-40B4-BE49-F238E27FC236}">
                <a16:creationId xmlns:a16="http://schemas.microsoft.com/office/drawing/2014/main" id="{A3634665-8FFD-4A8E-81C0-81FF9A76A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36EB1-C4D5-46E1-B8B6-6BDFCD572E0A}"/>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251095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67CF-E7C1-409A-B290-CFD40C622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35325A-5B0D-4543-8791-B3DEA2EEA4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4C09-9A50-4138-9056-2C4F82E336C6}"/>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5" name="Footer Placeholder 4">
            <a:extLst>
              <a:ext uri="{FF2B5EF4-FFF2-40B4-BE49-F238E27FC236}">
                <a16:creationId xmlns:a16="http://schemas.microsoft.com/office/drawing/2014/main" id="{51D017D1-FD07-45F4-8CDD-4C5627D8A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508CB-6B7B-4F06-BC7E-C78300CFED1F}"/>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345118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F6B3-43B0-4544-8D28-A0A6182800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EBF680-61B6-4470-96D8-7C5F6E407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D62D6F-2BA6-4E3E-B01A-05BF49C88F4D}"/>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5" name="Footer Placeholder 4">
            <a:extLst>
              <a:ext uri="{FF2B5EF4-FFF2-40B4-BE49-F238E27FC236}">
                <a16:creationId xmlns:a16="http://schemas.microsoft.com/office/drawing/2014/main" id="{F0DE7797-1691-4BAB-810A-A200FCC03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BFF05-F1FC-49C6-97FB-FF669DBE1051}"/>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180351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862B-0C93-4191-8144-7A9294C65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0123E-A01D-4B42-93D2-71AE7FE27E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2DA7D7-3905-42F8-ADBC-546CE807EB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895B8-2B3D-42E5-A9C4-8316E53FFFF1}"/>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6" name="Footer Placeholder 5">
            <a:extLst>
              <a:ext uri="{FF2B5EF4-FFF2-40B4-BE49-F238E27FC236}">
                <a16:creationId xmlns:a16="http://schemas.microsoft.com/office/drawing/2014/main" id="{1C449895-5C86-41BB-80F3-8413FD69C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19DED-ED70-4722-AE7C-D69011FCC8D2}"/>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77911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D835-E7BE-496F-9E6F-0E4A76E77C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246439-F87A-4638-8FE2-CDD4CB3B09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814EAD-6338-4CFF-B81D-6151455782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79830C-C5C6-49C0-BCCC-42C163287D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B90BD4-67EA-43C8-8039-B37725C25D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22241B-A875-421F-964A-0AE1356014CF}"/>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8" name="Footer Placeholder 7">
            <a:extLst>
              <a:ext uri="{FF2B5EF4-FFF2-40B4-BE49-F238E27FC236}">
                <a16:creationId xmlns:a16="http://schemas.microsoft.com/office/drawing/2014/main" id="{98582178-6613-4264-B842-7E2FAFAD18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FB5BB9-A224-461C-A28B-2DCABBAC7E3C}"/>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388500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067A-849B-4F12-9F98-06B92B5E5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92288-86CE-40A9-89B7-17A0EF94D201}"/>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4" name="Footer Placeholder 3">
            <a:extLst>
              <a:ext uri="{FF2B5EF4-FFF2-40B4-BE49-F238E27FC236}">
                <a16:creationId xmlns:a16="http://schemas.microsoft.com/office/drawing/2014/main" id="{7E4FF4A5-3410-4721-BE3D-684C2A0FF1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AB4F59-7B1D-4509-AC42-297436259D65}"/>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177682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8187E-0607-44F1-8006-F86A8E03F670}"/>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3" name="Footer Placeholder 2">
            <a:extLst>
              <a:ext uri="{FF2B5EF4-FFF2-40B4-BE49-F238E27FC236}">
                <a16:creationId xmlns:a16="http://schemas.microsoft.com/office/drawing/2014/main" id="{6B5A8760-D203-489A-AA81-83EDAB7DA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2785A2-ECF9-4DFB-AB5F-CF541E9D8D09}"/>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815914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28DF-D61E-4449-B668-07C1DFAD4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3BCECC-B798-41EF-BA7D-A29B206C2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5B9CB-F9D5-483F-8350-FA9CD63CB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AA37EF-F8E4-47EB-A786-559B5EDF09C1}"/>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6" name="Footer Placeholder 5">
            <a:extLst>
              <a:ext uri="{FF2B5EF4-FFF2-40B4-BE49-F238E27FC236}">
                <a16:creationId xmlns:a16="http://schemas.microsoft.com/office/drawing/2014/main" id="{B4BF058F-7F9A-4E9B-8ACC-C5C8C7C0E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31B22-442B-46DA-A97F-F9F3643C171A}"/>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4268879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BBF9-5347-426E-BA1A-9063712BF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556C19-8A34-4FA7-8816-F8D5918A0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84A851-BF54-45E9-9FD0-FEC3C608F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699C91-BC9E-4EC3-826E-5476008F87E5}"/>
              </a:ext>
            </a:extLst>
          </p:cNvPr>
          <p:cNvSpPr>
            <a:spLocks noGrp="1"/>
          </p:cNvSpPr>
          <p:nvPr>
            <p:ph type="dt" sz="half" idx="10"/>
          </p:nvPr>
        </p:nvSpPr>
        <p:spPr/>
        <p:txBody>
          <a:bodyPr/>
          <a:lstStyle/>
          <a:p>
            <a:fld id="{B8CFBA11-2329-4AF7-A310-371F9A477443}" type="datetimeFigureOut">
              <a:rPr lang="en-US" smtClean="0"/>
              <a:t>5/23/2018</a:t>
            </a:fld>
            <a:endParaRPr lang="en-US"/>
          </a:p>
        </p:txBody>
      </p:sp>
      <p:sp>
        <p:nvSpPr>
          <p:cNvPr id="6" name="Footer Placeholder 5">
            <a:extLst>
              <a:ext uri="{FF2B5EF4-FFF2-40B4-BE49-F238E27FC236}">
                <a16:creationId xmlns:a16="http://schemas.microsoft.com/office/drawing/2014/main" id="{10F144C2-640A-4F7C-B501-CD4974093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3DE7C-B939-4530-8D00-FF69FE564D58}"/>
              </a:ext>
            </a:extLst>
          </p:cNvPr>
          <p:cNvSpPr>
            <a:spLocks noGrp="1"/>
          </p:cNvSpPr>
          <p:nvPr>
            <p:ph type="sldNum" sz="quarter" idx="12"/>
          </p:nvPr>
        </p:nvSpPr>
        <p:spPr/>
        <p:txBody>
          <a:bodyPr/>
          <a:lstStyle/>
          <a:p>
            <a:fld id="{5844BB53-C98E-48D8-8BF4-8762B100BCFB}" type="slidenum">
              <a:rPr lang="en-US" smtClean="0"/>
              <a:t>‹#›</a:t>
            </a:fld>
            <a:endParaRPr lang="en-US"/>
          </a:p>
        </p:txBody>
      </p:sp>
    </p:spTree>
    <p:extLst>
      <p:ext uri="{BB962C8B-B14F-4D97-AF65-F5344CB8AC3E}">
        <p14:creationId xmlns:p14="http://schemas.microsoft.com/office/powerpoint/2010/main" val="3787137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02944D-3A96-461F-B498-41A27772A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2715B6-CD21-4133-8351-5B32D8B9B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3C0DA-695F-4A01-A486-25FEE32222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FBA11-2329-4AF7-A310-371F9A477443}" type="datetimeFigureOut">
              <a:rPr lang="en-US" smtClean="0"/>
              <a:t>5/23/2018</a:t>
            </a:fld>
            <a:endParaRPr lang="en-US"/>
          </a:p>
        </p:txBody>
      </p:sp>
      <p:sp>
        <p:nvSpPr>
          <p:cNvPr id="5" name="Footer Placeholder 4">
            <a:extLst>
              <a:ext uri="{FF2B5EF4-FFF2-40B4-BE49-F238E27FC236}">
                <a16:creationId xmlns:a16="http://schemas.microsoft.com/office/drawing/2014/main" id="{66C4AED9-EAED-4ED8-BFC2-039721CC1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95A09B-9778-4A4B-8CF6-0407B6F29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4BB53-C98E-48D8-8BF4-8762B100BCFB}" type="slidenum">
              <a:rPr lang="en-US" smtClean="0"/>
              <a:t>‹#›</a:t>
            </a:fld>
            <a:endParaRPr lang="en-US"/>
          </a:p>
        </p:txBody>
      </p:sp>
    </p:spTree>
    <p:extLst>
      <p:ext uri="{BB962C8B-B14F-4D97-AF65-F5344CB8AC3E}">
        <p14:creationId xmlns:p14="http://schemas.microsoft.com/office/powerpoint/2010/main" val="1496686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13.jp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0.jp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customXml" Target="../ink/ink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brown and white dog sitting in the grass&#10;&#10;Description generated with very high confidence">
            <a:extLst>
              <a:ext uri="{FF2B5EF4-FFF2-40B4-BE49-F238E27FC236}">
                <a16:creationId xmlns:a16="http://schemas.microsoft.com/office/drawing/2014/main" id="{6761589E-4714-41B9-A011-DF3B2DFB9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463" y="738962"/>
            <a:ext cx="3775899" cy="2831924"/>
          </a:xfrm>
          <a:prstGeom prst="rect">
            <a:avLst/>
          </a:prstGeom>
        </p:spPr>
      </p:pic>
      <p:sp>
        <p:nvSpPr>
          <p:cNvPr id="24" name="Rectangle 23">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t sitting on a white surface&#10;&#10;Description generated with very high confidence">
            <a:extLst>
              <a:ext uri="{FF2B5EF4-FFF2-40B4-BE49-F238E27FC236}">
                <a16:creationId xmlns:a16="http://schemas.microsoft.com/office/drawing/2014/main" id="{B7E20591-D3D2-4C0E-9436-D4D65CF7F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715" y="474133"/>
            <a:ext cx="2038350" cy="2717800"/>
          </a:xfrm>
          <a:prstGeom prst="rect">
            <a:avLst/>
          </a:prstGeom>
        </p:spPr>
      </p:pic>
      <p:sp>
        <p:nvSpPr>
          <p:cNvPr id="26" name="Rectangle 25">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at lying on a bed&#10;&#10;Description generated with very high confidence">
            <a:extLst>
              <a:ext uri="{FF2B5EF4-FFF2-40B4-BE49-F238E27FC236}">
                <a16:creationId xmlns:a16="http://schemas.microsoft.com/office/drawing/2014/main" id="{452C21B4-7CCF-4062-B79B-39B507CBC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0376" y="4318312"/>
            <a:ext cx="2754072" cy="2065554"/>
          </a:xfrm>
          <a:prstGeom prst="rect">
            <a:avLst/>
          </a:prstGeom>
        </p:spPr>
      </p:pic>
      <p:sp>
        <p:nvSpPr>
          <p:cNvPr id="28" name="Rectangle 27">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large brown dog lying on the ground&#10;&#10;Description generated with high confidence">
            <a:extLst>
              <a:ext uri="{FF2B5EF4-FFF2-40B4-BE49-F238E27FC236}">
                <a16:creationId xmlns:a16="http://schemas.microsoft.com/office/drawing/2014/main" id="{63700631-5992-4748-9976-12450CAAB3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1301" y="3670295"/>
            <a:ext cx="2035178" cy="2713571"/>
          </a:xfrm>
          <a:prstGeom prst="rect">
            <a:avLst/>
          </a:prstGeom>
        </p:spPr>
      </p:pic>
      <p:sp>
        <p:nvSpPr>
          <p:cNvPr id="2" name="Title 1">
            <a:extLst>
              <a:ext uri="{FF2B5EF4-FFF2-40B4-BE49-F238E27FC236}">
                <a16:creationId xmlns:a16="http://schemas.microsoft.com/office/drawing/2014/main" id="{D58F66EB-A72B-43E9-BF44-2FC9D0076ABA}"/>
              </a:ext>
            </a:extLst>
          </p:cNvPr>
          <p:cNvSpPr>
            <a:spLocks noGrp="1"/>
          </p:cNvSpPr>
          <p:nvPr>
            <p:ph type="title"/>
          </p:nvPr>
        </p:nvSpPr>
        <p:spPr>
          <a:xfrm>
            <a:off x="804672" y="723578"/>
            <a:ext cx="3387106" cy="1645501"/>
          </a:xfrm>
        </p:spPr>
        <p:txBody>
          <a:bodyPr>
            <a:noAutofit/>
          </a:bodyPr>
          <a:lstStyle/>
          <a:p>
            <a:pPr algn="ctr"/>
            <a:r>
              <a:rPr lang="en-US" sz="3600" b="1" dirty="0"/>
              <a:t>WELCOME TO RBARI’S 2018 ANNUAL MEETING </a:t>
            </a:r>
          </a:p>
        </p:txBody>
      </p:sp>
      <p:pic>
        <p:nvPicPr>
          <p:cNvPr id="17" name="Content Placeholder 16" descr="A close up of a sign&#10;&#10;Description generated with very high confidence">
            <a:extLst>
              <a:ext uri="{FF2B5EF4-FFF2-40B4-BE49-F238E27FC236}">
                <a16:creationId xmlns:a16="http://schemas.microsoft.com/office/drawing/2014/main" id="{F6A54264-3406-4662-9343-42E39E89E946}"/>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265543" y="2547938"/>
            <a:ext cx="2464777" cy="3629025"/>
          </a:xfrm>
        </p:spPr>
      </p:pic>
    </p:spTree>
    <p:extLst>
      <p:ext uri="{BB962C8B-B14F-4D97-AF65-F5344CB8AC3E}">
        <p14:creationId xmlns:p14="http://schemas.microsoft.com/office/powerpoint/2010/main" val="25096855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90DE1-9B14-48E5-BB70-AACC7E56616F}"/>
              </a:ext>
            </a:extLst>
          </p:cNvPr>
          <p:cNvSpPr>
            <a:spLocks noGrp="1"/>
          </p:cNvSpPr>
          <p:nvPr>
            <p:ph idx="1"/>
          </p:nvPr>
        </p:nvSpPr>
        <p:spPr/>
        <p:txBody>
          <a:bodyPr/>
          <a:lstStyle/>
          <a:p>
            <a:pPr marL="0" indent="0">
              <a:buNone/>
            </a:pPr>
            <a:r>
              <a:rPr lang="en-US" dirty="0"/>
              <a:t>To create a stronger infrastructure, certain expenses had been approved in 2016 and 2017 based on resources on hand and the merits of the investment. Now, with those expenses incurred, the organization changes that have been implemented, the cost control efforts put into place, and our expanded fundraising efforts, we believe RBARI will be able to generate future revenues designed to cover its ongoing expenses. It is our goal to move away from our annual dependency on bequests towards more sustainable and predictable funding sources. </a:t>
            </a:r>
          </a:p>
        </p:txBody>
      </p:sp>
      <p:pic>
        <p:nvPicPr>
          <p:cNvPr id="5" name="Picture 4" descr="A close up of a sign&#10;&#10;Description generated with very high confidence">
            <a:extLst>
              <a:ext uri="{FF2B5EF4-FFF2-40B4-BE49-F238E27FC236}">
                <a16:creationId xmlns:a16="http://schemas.microsoft.com/office/drawing/2014/main" id="{52BB0564-815E-48DF-B118-EEE558D54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566" y="0"/>
            <a:ext cx="1530321" cy="2253173"/>
          </a:xfrm>
          <a:prstGeom prst="rect">
            <a:avLst/>
          </a:prstGeom>
        </p:spPr>
      </p:pic>
    </p:spTree>
    <p:extLst>
      <p:ext uri="{BB962C8B-B14F-4D97-AF65-F5344CB8AC3E}">
        <p14:creationId xmlns:p14="http://schemas.microsoft.com/office/powerpoint/2010/main" val="393959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94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F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generated with very high confidence">
            <a:extLst>
              <a:ext uri="{FF2B5EF4-FFF2-40B4-BE49-F238E27FC236}">
                <a16:creationId xmlns:a16="http://schemas.microsoft.com/office/drawing/2014/main" id="{11D28540-4BC4-4E49-A831-1B6BB8C37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6867" y="2857501"/>
            <a:ext cx="777238" cy="1142998"/>
          </a:xfrm>
          <a:prstGeom prst="rect">
            <a:avLst/>
          </a:prstGeom>
        </p:spPr>
      </p:pic>
      <p:sp>
        <p:nvSpPr>
          <p:cNvPr id="2" name="Title 1">
            <a:extLst>
              <a:ext uri="{FF2B5EF4-FFF2-40B4-BE49-F238E27FC236}">
                <a16:creationId xmlns:a16="http://schemas.microsoft.com/office/drawing/2014/main" id="{C7DA6089-3994-47D6-A499-0C7D45971059}"/>
              </a:ext>
            </a:extLst>
          </p:cNvPr>
          <p:cNvSpPr>
            <a:spLocks noGrp="1"/>
          </p:cNvSpPr>
          <p:nvPr>
            <p:ph type="title"/>
          </p:nvPr>
        </p:nvSpPr>
        <p:spPr>
          <a:xfrm>
            <a:off x="285385" y="258620"/>
            <a:ext cx="7474172" cy="1325563"/>
          </a:xfrm>
        </p:spPr>
        <p:txBody>
          <a:bodyPr>
            <a:normAutofit/>
          </a:bodyPr>
          <a:lstStyle/>
          <a:p>
            <a:r>
              <a:rPr lang="en-US" dirty="0"/>
              <a:t>Revitalizing Adoptions in 2018</a:t>
            </a:r>
          </a:p>
        </p:txBody>
      </p:sp>
      <p:sp>
        <p:nvSpPr>
          <p:cNvPr id="3" name="Content Placeholder 2">
            <a:extLst>
              <a:ext uri="{FF2B5EF4-FFF2-40B4-BE49-F238E27FC236}">
                <a16:creationId xmlns:a16="http://schemas.microsoft.com/office/drawing/2014/main" id="{D94A2C66-70E0-4608-9B2F-F2A402A460E3}"/>
              </a:ext>
            </a:extLst>
          </p:cNvPr>
          <p:cNvSpPr>
            <a:spLocks noGrp="1"/>
          </p:cNvSpPr>
          <p:nvPr>
            <p:ph idx="1"/>
          </p:nvPr>
        </p:nvSpPr>
        <p:spPr>
          <a:xfrm>
            <a:off x="285386" y="1584183"/>
            <a:ext cx="8630013" cy="4892332"/>
          </a:xfrm>
        </p:spPr>
        <p:txBody>
          <a:bodyPr anchor="ctr">
            <a:normAutofit lnSpcReduction="10000"/>
          </a:bodyPr>
          <a:lstStyle/>
          <a:p>
            <a:pPr marL="0" indent="0">
              <a:buNone/>
            </a:pPr>
            <a:r>
              <a:rPr lang="en-US" sz="2400" dirty="0"/>
              <a:t>We saw a decline in adoptions in 2017 vs 2016. </a:t>
            </a:r>
          </a:p>
          <a:p>
            <a:r>
              <a:rPr lang="en-US" sz="2400" dirty="0"/>
              <a:t>We adopted 331 dogs in 2016 vs 285 in 2017</a:t>
            </a:r>
          </a:p>
          <a:p>
            <a:r>
              <a:rPr lang="en-US" sz="2400" dirty="0"/>
              <a:t>We adopted 384 cats in 2016 vs 177 in 2017</a:t>
            </a:r>
          </a:p>
          <a:p>
            <a:pPr marL="0" indent="0">
              <a:buNone/>
            </a:pPr>
            <a:r>
              <a:rPr lang="en-US" sz="2400" dirty="0"/>
              <a:t>Factoring into these numbers:</a:t>
            </a:r>
          </a:p>
          <a:p>
            <a:r>
              <a:rPr lang="en-US" sz="2400" dirty="0"/>
              <a:t>In 2017 adoption days were expanded with the anticipation that more days would result in more adoptions. However, this did not pan out. We have since updated our adoption hours to include later adoption nights as opposed to more days open. We have seen an increase in adoptions for 2018 as a result. </a:t>
            </a:r>
          </a:p>
          <a:p>
            <a:r>
              <a:rPr lang="en-US" sz="2400" dirty="0"/>
              <a:t>In 2017 we faced consistent health issues requiring large sections of the cattery to be shut down for extended periods of time. Thanks to continued advancements in our veterinary care and protocols we are now seeing less illness and an increase in the health of our cats. </a:t>
            </a:r>
          </a:p>
          <a:p>
            <a:endParaRPr lang="en-US" sz="1500" dirty="0"/>
          </a:p>
        </p:txBody>
      </p:sp>
    </p:spTree>
    <p:extLst>
      <p:ext uri="{BB962C8B-B14F-4D97-AF65-F5344CB8AC3E}">
        <p14:creationId xmlns:p14="http://schemas.microsoft.com/office/powerpoint/2010/main" val="1324115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94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F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generated with very high confidence">
            <a:extLst>
              <a:ext uri="{FF2B5EF4-FFF2-40B4-BE49-F238E27FC236}">
                <a16:creationId xmlns:a16="http://schemas.microsoft.com/office/drawing/2014/main" id="{BAB54CA3-3E39-4037-85C8-38232409C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6867" y="2857501"/>
            <a:ext cx="777238" cy="1142998"/>
          </a:xfrm>
          <a:prstGeom prst="rect">
            <a:avLst/>
          </a:prstGeom>
        </p:spPr>
      </p:pic>
      <p:sp>
        <p:nvSpPr>
          <p:cNvPr id="3" name="Content Placeholder 2">
            <a:extLst>
              <a:ext uri="{FF2B5EF4-FFF2-40B4-BE49-F238E27FC236}">
                <a16:creationId xmlns:a16="http://schemas.microsoft.com/office/drawing/2014/main" id="{BD13A184-6BC1-4DDC-9582-1466A3056DD1}"/>
              </a:ext>
            </a:extLst>
          </p:cNvPr>
          <p:cNvSpPr>
            <a:spLocks noGrp="1"/>
          </p:cNvSpPr>
          <p:nvPr>
            <p:ph idx="1"/>
          </p:nvPr>
        </p:nvSpPr>
        <p:spPr>
          <a:xfrm>
            <a:off x="291210" y="617367"/>
            <a:ext cx="8787267" cy="5792852"/>
          </a:xfrm>
        </p:spPr>
        <p:txBody>
          <a:bodyPr anchor="ctr">
            <a:normAutofit/>
          </a:bodyPr>
          <a:lstStyle/>
          <a:p>
            <a:pPr marL="0" indent="0">
              <a:buNone/>
            </a:pPr>
            <a:r>
              <a:rPr lang="en-US" sz="2400" b="1" dirty="0"/>
              <a:t>In 2018 we are enhancing our adoption experience through</a:t>
            </a:r>
            <a:r>
              <a:rPr lang="en-US" sz="2400" dirty="0"/>
              <a:t>:</a:t>
            </a:r>
          </a:p>
          <a:p>
            <a:r>
              <a:rPr lang="en-US" sz="2400" dirty="0"/>
              <a:t>Greater access to training and increased post-adoption follow up and support. </a:t>
            </a:r>
          </a:p>
          <a:p>
            <a:r>
              <a:rPr lang="en-US" sz="2400" dirty="0"/>
              <a:t>Updating the website and </a:t>
            </a:r>
            <a:r>
              <a:rPr lang="en-US" sz="2400" dirty="0" err="1"/>
              <a:t>PetFinder</a:t>
            </a:r>
            <a:r>
              <a:rPr lang="en-US" sz="2400" dirty="0"/>
              <a:t> photos and bios of our dogs and cats -utilizing quality photos and personalized stories to help them stand out. </a:t>
            </a:r>
          </a:p>
          <a:p>
            <a:r>
              <a:rPr lang="en-US" sz="2400" dirty="0"/>
              <a:t>Undertaking a review of our adoption process, with exciting changes in the pipeline. Such as enhanced customer experience, working with our trainer to help facilitate adoption meets, faster promotion of our adoptable dogs and cats, as well improving the adoption experience.</a:t>
            </a:r>
          </a:p>
          <a:p>
            <a:r>
              <a:rPr lang="en-US" sz="2400" dirty="0"/>
              <a:t>For 2018 our adoption numbers are back on track with those of 2016 and anticipated to increase as additional improvements are implemented. </a:t>
            </a:r>
          </a:p>
        </p:txBody>
      </p:sp>
    </p:spTree>
    <p:extLst>
      <p:ext uri="{BB962C8B-B14F-4D97-AF65-F5344CB8AC3E}">
        <p14:creationId xmlns:p14="http://schemas.microsoft.com/office/powerpoint/2010/main" val="128863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94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F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generated with very high confidence">
            <a:extLst>
              <a:ext uri="{FF2B5EF4-FFF2-40B4-BE49-F238E27FC236}">
                <a16:creationId xmlns:a16="http://schemas.microsoft.com/office/drawing/2014/main" id="{6F6A0652-BEDC-4834-A85F-1CAB53F8D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6867" y="2857501"/>
            <a:ext cx="777238" cy="1142998"/>
          </a:xfrm>
          <a:prstGeom prst="rect">
            <a:avLst/>
          </a:prstGeom>
        </p:spPr>
      </p:pic>
      <p:sp>
        <p:nvSpPr>
          <p:cNvPr id="3" name="Content Placeholder 2">
            <a:extLst>
              <a:ext uri="{FF2B5EF4-FFF2-40B4-BE49-F238E27FC236}">
                <a16:creationId xmlns:a16="http://schemas.microsoft.com/office/drawing/2014/main" id="{4ACFB3AD-F649-4519-8F60-90C2AFB53074}"/>
              </a:ext>
            </a:extLst>
          </p:cNvPr>
          <p:cNvSpPr>
            <a:spLocks noGrp="1"/>
          </p:cNvSpPr>
          <p:nvPr>
            <p:ph idx="1"/>
          </p:nvPr>
        </p:nvSpPr>
        <p:spPr>
          <a:xfrm>
            <a:off x="739673" y="792091"/>
            <a:ext cx="7979160" cy="6109590"/>
          </a:xfrm>
        </p:spPr>
        <p:txBody>
          <a:bodyPr anchor="ctr">
            <a:normAutofit lnSpcReduction="10000"/>
          </a:bodyPr>
          <a:lstStyle/>
          <a:p>
            <a:pPr marL="0" indent="0">
              <a:buNone/>
            </a:pPr>
            <a:r>
              <a:rPr lang="en-US" sz="2000" b="1" dirty="0"/>
              <a:t>In 2018 we are continuing to expand our efforts to diversity our funding sources</a:t>
            </a:r>
            <a:r>
              <a:rPr lang="en-US" sz="2000" dirty="0"/>
              <a:t>. </a:t>
            </a:r>
          </a:p>
          <a:p>
            <a:r>
              <a:rPr lang="en-US" sz="2000" dirty="0"/>
              <a:t>Adding our adopters data to our donor database expanding our reach in outgoing appeals and communications.</a:t>
            </a:r>
          </a:p>
          <a:p>
            <a:r>
              <a:rPr lang="en-US" sz="2000" dirty="0"/>
              <a:t>Focusing on engaging donors to give in reoccurring monthly amounts to provide stable and consistent funding. </a:t>
            </a:r>
          </a:p>
          <a:p>
            <a:r>
              <a:rPr lang="en-US" sz="2000" dirty="0"/>
              <a:t>Utilizing matching grants to drive reoccurring monthly giving.</a:t>
            </a:r>
          </a:p>
          <a:p>
            <a:r>
              <a:rPr lang="en-US" sz="2000" dirty="0"/>
              <a:t>Developing</a:t>
            </a:r>
            <a:r>
              <a:rPr lang="en-US" sz="2000" b="1" dirty="0"/>
              <a:t> Feed-A-Friend</a:t>
            </a:r>
            <a:r>
              <a:rPr lang="en-US" sz="2000" dirty="0"/>
              <a:t> - a program focused on generating sustainable food donations for our dogs and cats. </a:t>
            </a:r>
          </a:p>
          <a:p>
            <a:endParaRPr lang="en-US" sz="2000" dirty="0"/>
          </a:p>
          <a:p>
            <a:pPr marL="0" indent="0">
              <a:buNone/>
            </a:pPr>
            <a:r>
              <a:rPr lang="en-US" sz="2000" b="1" dirty="0"/>
              <a:t>We are working with a pro bono financial consultant to undertake a deep dive and review of finances, donation and other processes by which such transactions are handled. </a:t>
            </a:r>
          </a:p>
          <a:p>
            <a:r>
              <a:rPr lang="en-US" sz="2000" dirty="0"/>
              <a:t>Implementing new processes and initiatives to eliminate redundancy and streamline the accuracy and handling of money. </a:t>
            </a:r>
          </a:p>
          <a:p>
            <a:r>
              <a:rPr lang="en-US" sz="2000" dirty="0"/>
              <a:t>The finance committee continues to explore cost saving with vendors and monitor spending.</a:t>
            </a:r>
          </a:p>
          <a:p>
            <a:r>
              <a:rPr lang="en-US" sz="2000" dirty="0"/>
              <a:t>Ensuring that spending cuts from the 4</a:t>
            </a:r>
            <a:r>
              <a:rPr lang="en-US" sz="2000" baseline="30000" dirty="0"/>
              <a:t>th</a:t>
            </a:r>
            <a:r>
              <a:rPr lang="en-US" sz="2000" dirty="0"/>
              <a:t> quarter of 2017 remain in place for 2018</a:t>
            </a:r>
          </a:p>
          <a:p>
            <a:pPr marL="0" indent="0">
              <a:buNone/>
            </a:pPr>
            <a:endParaRPr lang="en-US" sz="1000" dirty="0"/>
          </a:p>
          <a:p>
            <a:endParaRPr lang="en-US" sz="1000" dirty="0"/>
          </a:p>
          <a:p>
            <a:endParaRPr lang="en-US" sz="1000" dirty="0"/>
          </a:p>
        </p:txBody>
      </p:sp>
    </p:spTree>
    <p:extLst>
      <p:ext uri="{BB962C8B-B14F-4D97-AF65-F5344CB8AC3E}">
        <p14:creationId xmlns:p14="http://schemas.microsoft.com/office/powerpoint/2010/main" val="320811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descr="A dog sitting in the grass&#10;&#10;Description generated with very high confidence">
            <a:extLst>
              <a:ext uri="{FF2B5EF4-FFF2-40B4-BE49-F238E27FC236}">
                <a16:creationId xmlns:a16="http://schemas.microsoft.com/office/drawing/2014/main" id="{3A2D0C15-4A27-45D8-B699-6D5E0C36F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859" y="982364"/>
            <a:ext cx="2648371" cy="2648371"/>
          </a:xfrm>
          <a:prstGeom prst="rect">
            <a:avLst/>
          </a:prstGeom>
        </p:spPr>
      </p:pic>
      <p:sp>
        <p:nvSpPr>
          <p:cNvPr id="20" name="Rectangle 19">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sign&#10;&#10;Description generated with very high confidence">
            <a:extLst>
              <a:ext uri="{FF2B5EF4-FFF2-40B4-BE49-F238E27FC236}">
                <a16:creationId xmlns:a16="http://schemas.microsoft.com/office/drawing/2014/main" id="{A968E5E4-397D-475D-B7E8-56975F0A02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1" y="976813"/>
            <a:ext cx="2659472" cy="2659472"/>
          </a:xfrm>
          <a:prstGeom prst="rect">
            <a:avLst/>
          </a:prstGeom>
        </p:spPr>
      </p:pic>
      <p:pic>
        <p:nvPicPr>
          <p:cNvPr id="7" name="Picture 6">
            <a:extLst>
              <a:ext uri="{FF2B5EF4-FFF2-40B4-BE49-F238E27FC236}">
                <a16:creationId xmlns:a16="http://schemas.microsoft.com/office/drawing/2014/main" id="{ADCBA269-FFCD-4347-9E3A-3B2128A45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143" y="983211"/>
            <a:ext cx="2646677" cy="2646677"/>
          </a:xfrm>
          <a:prstGeom prst="rect">
            <a:avLst/>
          </a:prstGeom>
        </p:spPr>
      </p:pic>
      <p:cxnSp>
        <p:nvCxnSpPr>
          <p:cNvPr id="22" name="Straight Connector 21">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3" name="Picture 12" descr="A red and white sign&#10;&#10;Description generated with very high confidence">
            <a:extLst>
              <a:ext uri="{FF2B5EF4-FFF2-40B4-BE49-F238E27FC236}">
                <a16:creationId xmlns:a16="http://schemas.microsoft.com/office/drawing/2014/main" id="{1C5C93A1-4041-4CD0-A5B3-141F378C4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5269" y="1004677"/>
            <a:ext cx="2648372" cy="2648372"/>
          </a:xfrm>
          <a:prstGeom prst="rect">
            <a:avLst/>
          </a:prstGeom>
        </p:spPr>
      </p:pic>
      <p:cxnSp>
        <p:nvCxnSpPr>
          <p:cNvPr id="26" name="Straight Connector 25">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139206-71AD-4B88-9562-E283FD6E455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2017 A Newsworthy Year </a:t>
            </a:r>
          </a:p>
        </p:txBody>
      </p:sp>
    </p:spTree>
    <p:extLst>
      <p:ext uri="{BB962C8B-B14F-4D97-AF65-F5344CB8AC3E}">
        <p14:creationId xmlns:p14="http://schemas.microsoft.com/office/powerpoint/2010/main" val="97012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3C4BBE70-44E2-41EA-8D2F-FBDE9003C72D}"/>
              </a:ext>
            </a:extLst>
          </p:cNvPr>
          <p:cNvPicPr>
            <a:picLocks noChangeAspect="1"/>
          </p:cNvPicPr>
          <p:nvPr/>
        </p:nvPicPr>
        <p:blipFill rotWithShape="1">
          <a:blip r:embed="rId2">
            <a:extLst>
              <a:ext uri="{28A0092B-C50C-407E-A947-70E740481C1C}">
                <a14:useLocalDpi xmlns:a14="http://schemas.microsoft.com/office/drawing/2010/main" val="0"/>
              </a:ext>
            </a:extLst>
          </a:blip>
          <a:srcRect l="562"/>
          <a:stretch/>
        </p:blipFill>
        <p:spPr>
          <a:xfrm>
            <a:off x="554623" y="195513"/>
            <a:ext cx="3389292" cy="5012422"/>
          </a:xfrm>
          <a:prstGeom prst="rect">
            <a:avLst/>
          </a:prstGeom>
        </p:spPr>
      </p:pic>
      <p:sp>
        <p:nvSpPr>
          <p:cNvPr id="10"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A800F3A-2769-4F3E-AD0D-450F29BD88DB}"/>
              </a:ext>
            </a:extLst>
          </p:cNvPr>
          <p:cNvSpPr>
            <a:spLocks noGrp="1"/>
          </p:cNvSpPr>
          <p:nvPr>
            <p:ph type="subTitle" idx="1"/>
          </p:nvPr>
        </p:nvSpPr>
        <p:spPr>
          <a:xfrm>
            <a:off x="5451455" y="789350"/>
            <a:ext cx="6594718" cy="2844953"/>
          </a:xfrm>
        </p:spPr>
        <p:txBody>
          <a:bodyPr>
            <a:noAutofit/>
          </a:bodyPr>
          <a:lstStyle/>
          <a:p>
            <a:pPr algn="l"/>
            <a:r>
              <a:rPr lang="en-US" sz="3600" dirty="0">
                <a:solidFill>
                  <a:schemeClr val="bg1"/>
                </a:solidFill>
              </a:rPr>
              <a:t>2017 was a big year for RBARI in the news. We received national and local media coverage that elevated our brand recognition and greatly expanded our support base. </a:t>
            </a:r>
          </a:p>
        </p:txBody>
      </p:sp>
      <p:pic>
        <p:nvPicPr>
          <p:cNvPr id="9" name="Picture 8" descr="A dog sitting in the grass&#10;&#10;Description generated with very high confidence">
            <a:extLst>
              <a:ext uri="{FF2B5EF4-FFF2-40B4-BE49-F238E27FC236}">
                <a16:creationId xmlns:a16="http://schemas.microsoft.com/office/drawing/2014/main" id="{A28E4D07-27D2-44A0-9447-1E4998E2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531" y="3853244"/>
            <a:ext cx="2668267" cy="2668267"/>
          </a:xfrm>
          <a:prstGeom prst="rect">
            <a:avLst/>
          </a:prstGeom>
        </p:spPr>
      </p:pic>
    </p:spTree>
    <p:extLst>
      <p:ext uri="{BB962C8B-B14F-4D97-AF65-F5344CB8AC3E}">
        <p14:creationId xmlns:p14="http://schemas.microsoft.com/office/powerpoint/2010/main" val="214659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dog wearing a costume&#10;&#10;Description generated with high confidence">
            <a:extLst>
              <a:ext uri="{FF2B5EF4-FFF2-40B4-BE49-F238E27FC236}">
                <a16:creationId xmlns:a16="http://schemas.microsoft.com/office/drawing/2014/main" id="{2C6B9859-4FFE-4195-85E5-1AFE2EB7C1AA}"/>
              </a:ext>
            </a:extLst>
          </p:cNvPr>
          <p:cNvPicPr>
            <a:picLocks noChangeAspect="1"/>
          </p:cNvPicPr>
          <p:nvPr/>
        </p:nvPicPr>
        <p:blipFill rotWithShape="1">
          <a:blip r:embed="rId2">
            <a:extLst>
              <a:ext uri="{28A0092B-C50C-407E-A947-70E740481C1C}">
                <a14:useLocalDpi xmlns:a14="http://schemas.microsoft.com/office/drawing/2010/main" val="0"/>
              </a:ext>
            </a:extLst>
          </a:blip>
          <a:srcRect t="5778" r="-4" b="-4"/>
          <a:stretch/>
        </p:blipFill>
        <p:spPr>
          <a:xfrm rot="5400000">
            <a:off x="-683711" y="628154"/>
            <a:ext cx="4257366" cy="3008534"/>
          </a:xfrm>
          <a:prstGeom prst="rect">
            <a:avLst/>
          </a:prstGeom>
        </p:spPr>
      </p:pic>
      <p:pic>
        <p:nvPicPr>
          <p:cNvPr id="21" name="Content Placeholder 20" descr="A large brown dog lying on the floor&#10;&#10;Description generated with very high confidence">
            <a:extLst>
              <a:ext uri="{FF2B5EF4-FFF2-40B4-BE49-F238E27FC236}">
                <a16:creationId xmlns:a16="http://schemas.microsoft.com/office/drawing/2014/main" id="{18CACA29-1E21-47CA-984A-534DCC67001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546" r="2851" b="-2"/>
          <a:stretch/>
        </p:blipFill>
        <p:spPr>
          <a:xfrm>
            <a:off x="9183624" y="10"/>
            <a:ext cx="3008376" cy="4261094"/>
          </a:xfrm>
          <a:prstGeom prst="rect">
            <a:avLst/>
          </a:prstGeom>
        </p:spPr>
      </p:pic>
      <p:pic>
        <p:nvPicPr>
          <p:cNvPr id="15" name="Picture 14" descr="A dog sitting on a table&#10;&#10;Description generated with high confidence">
            <a:extLst>
              <a:ext uri="{FF2B5EF4-FFF2-40B4-BE49-F238E27FC236}">
                <a16:creationId xmlns:a16="http://schemas.microsoft.com/office/drawing/2014/main" id="{419A9D22-79E8-4FAC-9AB0-115B13C93E53}"/>
              </a:ext>
            </a:extLst>
          </p:cNvPr>
          <p:cNvPicPr>
            <a:picLocks noChangeAspect="1"/>
          </p:cNvPicPr>
          <p:nvPr/>
        </p:nvPicPr>
        <p:blipFill rotWithShape="1">
          <a:blip r:embed="rId4">
            <a:extLst>
              <a:ext uri="{28A0092B-C50C-407E-A947-70E740481C1C}">
                <a14:useLocalDpi xmlns:a14="http://schemas.microsoft.com/office/drawing/2010/main" val="0"/>
              </a:ext>
            </a:extLst>
          </a:blip>
          <a:srcRect t="8186" r="-2" b="12144"/>
          <a:stretch/>
        </p:blipFill>
        <p:spPr>
          <a:xfrm>
            <a:off x="3061261" y="10"/>
            <a:ext cx="3008534" cy="4261094"/>
          </a:xfrm>
          <a:prstGeom prst="rect">
            <a:avLst/>
          </a:prstGeom>
        </p:spPr>
      </p:pic>
      <p:pic>
        <p:nvPicPr>
          <p:cNvPr id="17" name="Picture 16" descr="A cat lying on a blanket&#10;&#10;Description generated with very high confidence">
            <a:extLst>
              <a:ext uri="{FF2B5EF4-FFF2-40B4-BE49-F238E27FC236}">
                <a16:creationId xmlns:a16="http://schemas.microsoft.com/office/drawing/2014/main" id="{252B0FC6-3E47-484C-AF2D-74EA5E636FE7}"/>
              </a:ext>
            </a:extLst>
          </p:cNvPr>
          <p:cNvPicPr>
            <a:picLocks noChangeAspect="1"/>
          </p:cNvPicPr>
          <p:nvPr/>
        </p:nvPicPr>
        <p:blipFill rotWithShape="1">
          <a:blip r:embed="rId5">
            <a:extLst>
              <a:ext uri="{28A0092B-C50C-407E-A947-70E740481C1C}">
                <a14:useLocalDpi xmlns:a14="http://schemas.microsoft.com/office/drawing/2010/main" val="0"/>
              </a:ext>
            </a:extLst>
          </a:blip>
          <a:srcRect l="5865" r="2" b="2"/>
          <a:stretch/>
        </p:blipFill>
        <p:spPr>
          <a:xfrm>
            <a:off x="6063226" y="-21800"/>
            <a:ext cx="3008376" cy="4261094"/>
          </a:xfrm>
          <a:prstGeom prst="rect">
            <a:avLst/>
          </a:prstGeom>
        </p:spPr>
      </p:pic>
      <p:cxnSp>
        <p:nvCxnSpPr>
          <p:cNvPr id="26" name="Straight Connector 2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43F88A-2E28-4D9B-82B9-2EF84B529AFB}"/>
              </a:ext>
            </a:extLst>
          </p:cNvPr>
          <p:cNvSpPr>
            <a:spLocks noGrp="1"/>
          </p:cNvSpPr>
          <p:nvPr>
            <p:ph type="title"/>
          </p:nvPr>
        </p:nvSpPr>
        <p:spPr>
          <a:xfrm>
            <a:off x="620795" y="4686949"/>
            <a:ext cx="10923638" cy="1423533"/>
          </a:xfrm>
        </p:spPr>
        <p:txBody>
          <a:bodyPr vert="horz" lIns="91440" tIns="45720" rIns="91440" bIns="45720" rtlCol="0" anchor="b">
            <a:noAutofit/>
          </a:bodyPr>
          <a:lstStyle/>
          <a:p>
            <a:r>
              <a:rPr lang="en-US" sz="3600" kern="1200" dirty="0">
                <a:solidFill>
                  <a:schemeClr val="tx1"/>
                </a:solidFill>
                <a:latin typeface="+mj-lt"/>
                <a:ea typeface="+mj-ea"/>
                <a:cs typeface="+mj-cs"/>
              </a:rPr>
              <a:t>Engaging our contacts and community, RBARI was able to generate news coverage for our major rescue stories. Here are a few</a:t>
            </a:r>
            <a:r>
              <a:rPr lang="en-US" sz="3600" dirty="0"/>
              <a:t> examples. </a:t>
            </a:r>
            <a:endParaRPr lang="en-US" sz="3600" kern="1200" dirty="0">
              <a:solidFill>
                <a:schemeClr val="tx1"/>
              </a:solidFill>
              <a:latin typeface="+mj-lt"/>
              <a:ea typeface="+mj-ea"/>
              <a:cs typeface="+mj-cs"/>
            </a:endParaRPr>
          </a:p>
        </p:txBody>
      </p:sp>
    </p:spTree>
    <p:extLst>
      <p:ext uri="{BB962C8B-B14F-4D97-AF65-F5344CB8AC3E}">
        <p14:creationId xmlns:p14="http://schemas.microsoft.com/office/powerpoint/2010/main" val="104688524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 up of a logo&#10;&#10;Description generated with very high confidence">
            <a:extLst>
              <a:ext uri="{FF2B5EF4-FFF2-40B4-BE49-F238E27FC236}">
                <a16:creationId xmlns:a16="http://schemas.microsoft.com/office/drawing/2014/main" id="{64BF9823-3A85-474F-9ABB-54E80FD016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0221"/>
          <a:stretch/>
        </p:blipFill>
        <p:spPr>
          <a:xfrm>
            <a:off x="5009463" y="4342543"/>
            <a:ext cx="3775899" cy="2017091"/>
          </a:xfrm>
          <a:prstGeom prst="rect">
            <a:avLst/>
          </a:prstGeom>
        </p:spPr>
      </p:pic>
      <p:pic>
        <p:nvPicPr>
          <p:cNvPr id="21" name="Picture 20" descr="A small dog on a leash&#10;&#10;Description generated with high confidence">
            <a:extLst>
              <a:ext uri="{FF2B5EF4-FFF2-40B4-BE49-F238E27FC236}">
                <a16:creationId xmlns:a16="http://schemas.microsoft.com/office/drawing/2014/main" id="{1C8A4F08-A315-4FB9-B3E5-5C0D9FC23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912" y="474133"/>
            <a:ext cx="2975000" cy="3361582"/>
          </a:xfrm>
          <a:prstGeom prst="rect">
            <a:avLst/>
          </a:prstGeom>
        </p:spPr>
      </p:pic>
      <p:pic>
        <p:nvPicPr>
          <p:cNvPr id="7" name="Picture 6" descr="A close up of a dog&#10;&#10;Description generated with very high confidence">
            <a:extLst>
              <a:ext uri="{FF2B5EF4-FFF2-40B4-BE49-F238E27FC236}">
                <a16:creationId xmlns:a16="http://schemas.microsoft.com/office/drawing/2014/main" id="{B0825D22-5A8A-48D3-BC15-4CE889229FB6}"/>
              </a:ext>
            </a:extLst>
          </p:cNvPr>
          <p:cNvPicPr>
            <a:picLocks noChangeAspect="1"/>
          </p:cNvPicPr>
          <p:nvPr/>
        </p:nvPicPr>
        <p:blipFill rotWithShape="1">
          <a:blip r:embed="rId4">
            <a:extLst>
              <a:ext uri="{28A0092B-C50C-407E-A947-70E740481C1C}">
                <a14:useLocalDpi xmlns:a14="http://schemas.microsoft.com/office/drawing/2010/main" val="0"/>
              </a:ext>
            </a:extLst>
          </a:blip>
          <a:srcRect b="18735"/>
          <a:stretch/>
        </p:blipFill>
        <p:spPr>
          <a:xfrm>
            <a:off x="9279639" y="3904333"/>
            <a:ext cx="2438503" cy="2245494"/>
          </a:xfrm>
          <a:prstGeom prst="rect">
            <a:avLst/>
          </a:prstGeom>
        </p:spPr>
      </p:pic>
      <p:pic>
        <p:nvPicPr>
          <p:cNvPr id="9" name="Picture 8" descr="A dog lying on a bed&#10;&#10;Description generated with very high confidence">
            <a:extLst>
              <a:ext uri="{FF2B5EF4-FFF2-40B4-BE49-F238E27FC236}">
                <a16:creationId xmlns:a16="http://schemas.microsoft.com/office/drawing/2014/main" id="{714AB49F-5622-4AFC-9E75-A398FDF06D87}"/>
              </a:ext>
            </a:extLst>
          </p:cNvPr>
          <p:cNvPicPr>
            <a:picLocks noChangeAspect="1"/>
          </p:cNvPicPr>
          <p:nvPr/>
        </p:nvPicPr>
        <p:blipFill rotWithShape="1">
          <a:blip r:embed="rId5">
            <a:extLst>
              <a:ext uri="{28A0092B-C50C-407E-A947-70E740481C1C}">
                <a14:useLocalDpi xmlns:a14="http://schemas.microsoft.com/office/drawing/2010/main" val="0"/>
              </a:ext>
            </a:extLst>
          </a:blip>
          <a:srcRect r="-3" b="15453"/>
          <a:stretch/>
        </p:blipFill>
        <p:spPr>
          <a:xfrm>
            <a:off x="9279639" y="511482"/>
            <a:ext cx="2438503" cy="2643101"/>
          </a:xfrm>
          <a:prstGeom prst="rect">
            <a:avLst/>
          </a:prstGeom>
        </p:spPr>
      </p:pic>
      <p:sp>
        <p:nvSpPr>
          <p:cNvPr id="2" name="Title 1">
            <a:extLst>
              <a:ext uri="{FF2B5EF4-FFF2-40B4-BE49-F238E27FC236}">
                <a16:creationId xmlns:a16="http://schemas.microsoft.com/office/drawing/2014/main" id="{D33AE51A-34EC-430A-A05E-43048F794170}"/>
              </a:ext>
            </a:extLst>
          </p:cNvPr>
          <p:cNvSpPr>
            <a:spLocks noGrp="1"/>
          </p:cNvSpPr>
          <p:nvPr>
            <p:ph type="title"/>
          </p:nvPr>
        </p:nvSpPr>
        <p:spPr>
          <a:xfrm>
            <a:off x="568177" y="294275"/>
            <a:ext cx="3470255" cy="1505795"/>
          </a:xfrm>
        </p:spPr>
        <p:txBody>
          <a:bodyPr vert="horz" lIns="91440" tIns="45720" rIns="91440" bIns="45720" rtlCol="0" anchor="ctr">
            <a:normAutofit/>
          </a:bodyPr>
          <a:lstStyle/>
          <a:p>
            <a:r>
              <a:rPr lang="en-US" b="1" dirty="0"/>
              <a:t>Sydney</a:t>
            </a:r>
          </a:p>
        </p:txBody>
      </p:sp>
      <p:sp>
        <p:nvSpPr>
          <p:cNvPr id="16" name="TextBox 15">
            <a:extLst>
              <a:ext uri="{FF2B5EF4-FFF2-40B4-BE49-F238E27FC236}">
                <a16:creationId xmlns:a16="http://schemas.microsoft.com/office/drawing/2014/main" id="{EC4C75CC-1CAC-46B5-8EAC-A6D973D214C4}"/>
              </a:ext>
            </a:extLst>
          </p:cNvPr>
          <p:cNvSpPr txBox="1"/>
          <p:nvPr/>
        </p:nvSpPr>
        <p:spPr>
          <a:xfrm>
            <a:off x="568177" y="1614752"/>
            <a:ext cx="3387105" cy="3628495"/>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After being thrown from a moving car, RBARI rescued Sydney who went on to find her forever home. NBC, ABC, News 12, NJ.com and Pix11 are some of the many outlets that aired or printed her story. Sydney helped to raise just over $10,000. </a:t>
            </a:r>
          </a:p>
        </p:txBody>
      </p:sp>
    </p:spTree>
    <p:extLst>
      <p:ext uri="{BB962C8B-B14F-4D97-AF65-F5344CB8AC3E}">
        <p14:creationId xmlns:p14="http://schemas.microsoft.com/office/powerpoint/2010/main" val="92311898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large brown dog lying on a rug&#10;&#10;Description generated with very high confidence">
            <a:extLst>
              <a:ext uri="{FF2B5EF4-FFF2-40B4-BE49-F238E27FC236}">
                <a16:creationId xmlns:a16="http://schemas.microsoft.com/office/drawing/2014/main" id="{237B41F1-EAA1-4B9B-80C7-E1FC23D9865A}"/>
              </a:ext>
            </a:extLst>
          </p:cNvPr>
          <p:cNvPicPr>
            <a:picLocks noChangeAspect="1"/>
          </p:cNvPicPr>
          <p:nvPr/>
        </p:nvPicPr>
        <p:blipFill rotWithShape="1">
          <a:blip r:embed="rId2">
            <a:extLst>
              <a:ext uri="{28A0092B-C50C-407E-A947-70E740481C1C}">
                <a14:useLocalDpi xmlns:a14="http://schemas.microsoft.com/office/drawing/2010/main" val="0"/>
              </a:ext>
            </a:extLst>
          </a:blip>
          <a:srcRect l="2579" r="1668" b="-3"/>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6B20D5D3-2FAA-4D60-B756-537CB0F92D5B}"/>
              </a:ext>
            </a:extLst>
          </p:cNvPr>
          <p:cNvSpPr>
            <a:spLocks noGrp="1"/>
          </p:cNvSpPr>
          <p:nvPr>
            <p:ph type="title"/>
          </p:nvPr>
        </p:nvSpPr>
        <p:spPr>
          <a:xfrm>
            <a:off x="762000" y="296698"/>
            <a:ext cx="5314536" cy="1325563"/>
          </a:xfrm>
        </p:spPr>
        <p:txBody>
          <a:bodyPr>
            <a:normAutofit fontScale="90000"/>
          </a:bodyPr>
          <a:lstStyle/>
          <a:p>
            <a:r>
              <a:rPr lang="en-US" sz="4800" b="1" dirty="0" err="1"/>
              <a:t>Everley</a:t>
            </a:r>
            <a:r>
              <a:rPr lang="en-US" sz="4800" dirty="0"/>
              <a:t> and her babies</a:t>
            </a:r>
            <a:r>
              <a:rPr lang="en-US" dirty="0"/>
              <a:t> </a:t>
            </a:r>
          </a:p>
        </p:txBody>
      </p:sp>
      <p:sp>
        <p:nvSpPr>
          <p:cNvPr id="3" name="Content Placeholder 2">
            <a:extLst>
              <a:ext uri="{FF2B5EF4-FFF2-40B4-BE49-F238E27FC236}">
                <a16:creationId xmlns:a16="http://schemas.microsoft.com/office/drawing/2014/main" id="{DFEA6883-898C-4EC6-A7AA-DD242E44A23D}"/>
              </a:ext>
            </a:extLst>
          </p:cNvPr>
          <p:cNvSpPr>
            <a:spLocks noGrp="1"/>
          </p:cNvSpPr>
          <p:nvPr>
            <p:ph idx="1"/>
          </p:nvPr>
        </p:nvSpPr>
        <p:spPr>
          <a:xfrm>
            <a:off x="616717" y="1780291"/>
            <a:ext cx="5712941" cy="3874647"/>
          </a:xfrm>
        </p:spPr>
        <p:txBody>
          <a:bodyPr anchor="t">
            <a:noAutofit/>
          </a:bodyPr>
          <a:lstStyle/>
          <a:p>
            <a:r>
              <a:rPr lang="en-US" sz="2400" dirty="0" err="1"/>
              <a:t>Everley</a:t>
            </a:r>
            <a:r>
              <a:rPr lang="en-US" sz="2400" dirty="0"/>
              <a:t> was rescued by RBARI pregnant and emaciated, just having given birth to her 8 puppies. </a:t>
            </a:r>
            <a:r>
              <a:rPr lang="en-US" sz="2400" dirty="0" err="1"/>
              <a:t>Everley</a:t>
            </a:r>
            <a:r>
              <a:rPr lang="en-US" sz="2400" dirty="0"/>
              <a:t> also had a wound that had been callously stapled shut with a home stapler. Thanks to around the clock care and support, </a:t>
            </a:r>
            <a:r>
              <a:rPr lang="en-US" sz="2400" dirty="0" err="1"/>
              <a:t>Everley</a:t>
            </a:r>
            <a:r>
              <a:rPr lang="en-US" sz="2400" dirty="0"/>
              <a:t> and her babies grew strong and were treated for Babesia, a blood disease common among dogs forced into fighting rings.</a:t>
            </a:r>
          </a:p>
          <a:p>
            <a:r>
              <a:rPr lang="en-US" sz="2400" dirty="0"/>
              <a:t>All of the puppies went on to find their forever homes.</a:t>
            </a:r>
          </a:p>
        </p:txBody>
      </p:sp>
    </p:spTree>
    <p:extLst>
      <p:ext uri="{BB962C8B-B14F-4D97-AF65-F5344CB8AC3E}">
        <p14:creationId xmlns:p14="http://schemas.microsoft.com/office/powerpoint/2010/main" val="239937449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6C7683-0ADF-4E8F-B179-858DACA3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C103F2A-EFED-4C13-AA7D-78D955ABCD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large brown dog lying on a bed&#10;&#10;Description generated with very high confidence">
            <a:extLst>
              <a:ext uri="{FF2B5EF4-FFF2-40B4-BE49-F238E27FC236}">
                <a16:creationId xmlns:a16="http://schemas.microsoft.com/office/drawing/2014/main" id="{26D55825-2B22-4E64-A138-FC7042B20ABC}"/>
              </a:ext>
            </a:extLst>
          </p:cNvPr>
          <p:cNvPicPr>
            <a:picLocks noChangeAspect="1"/>
          </p:cNvPicPr>
          <p:nvPr/>
        </p:nvPicPr>
        <p:blipFill rotWithShape="1">
          <a:blip r:embed="rId2">
            <a:extLst>
              <a:ext uri="{28A0092B-C50C-407E-A947-70E740481C1C}">
                <a14:useLocalDpi xmlns:a14="http://schemas.microsoft.com/office/drawing/2010/main" val="0"/>
              </a:ext>
            </a:extLst>
          </a:blip>
          <a:srcRect t="5075" r="-1" b="-1"/>
          <a:stretch/>
        </p:blipFill>
        <p:spPr>
          <a:xfrm>
            <a:off x="317635" y="2695575"/>
            <a:ext cx="4160452" cy="3840692"/>
          </a:xfrm>
          <a:prstGeom prst="rect">
            <a:avLst/>
          </a:prstGeom>
        </p:spPr>
      </p:pic>
      <p:pic>
        <p:nvPicPr>
          <p:cNvPr id="7" name="Picture 6" descr="A picture containing clipart&#10;&#10;Description generated with very high confidence">
            <a:extLst>
              <a:ext uri="{FF2B5EF4-FFF2-40B4-BE49-F238E27FC236}">
                <a16:creationId xmlns:a16="http://schemas.microsoft.com/office/drawing/2014/main" id="{9862F032-F64E-4C72-85DE-9A56701E965C}"/>
              </a:ext>
            </a:extLst>
          </p:cNvPr>
          <p:cNvPicPr>
            <a:picLocks noChangeAspect="1"/>
          </p:cNvPicPr>
          <p:nvPr/>
        </p:nvPicPr>
        <p:blipFill rotWithShape="1">
          <a:blip r:embed="rId3">
            <a:extLst>
              <a:ext uri="{28A0092B-C50C-407E-A947-70E740481C1C}">
                <a14:useLocalDpi xmlns:a14="http://schemas.microsoft.com/office/drawing/2010/main" val="0"/>
              </a:ext>
            </a:extLst>
          </a:blip>
          <a:srcRect l="7107" r="1" b="1"/>
          <a:stretch/>
        </p:blipFill>
        <p:spPr>
          <a:xfrm>
            <a:off x="4654296" y="321733"/>
            <a:ext cx="7223379" cy="2985818"/>
          </a:xfrm>
          <a:prstGeom prst="rect">
            <a:avLst/>
          </a:prstGeom>
        </p:spPr>
      </p:pic>
      <p:pic>
        <p:nvPicPr>
          <p:cNvPr id="5" name="Content Placeholder 4" descr="A close up of a logo&#10;&#10;Description generated with very high confidence">
            <a:extLst>
              <a:ext uri="{FF2B5EF4-FFF2-40B4-BE49-F238E27FC236}">
                <a16:creationId xmlns:a16="http://schemas.microsoft.com/office/drawing/2014/main" id="{295A48F3-331E-48D0-AFBF-B994DE55AE4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60049"/>
          <a:stretch/>
        </p:blipFill>
        <p:spPr>
          <a:xfrm>
            <a:off x="317635" y="321733"/>
            <a:ext cx="4160452" cy="2212975"/>
          </a:xfrm>
          <a:prstGeom prst="rect">
            <a:avLst/>
          </a:prstGeom>
        </p:spPr>
      </p:pic>
      <p:sp>
        <p:nvSpPr>
          <p:cNvPr id="2" name="Title 1">
            <a:extLst>
              <a:ext uri="{FF2B5EF4-FFF2-40B4-BE49-F238E27FC236}">
                <a16:creationId xmlns:a16="http://schemas.microsoft.com/office/drawing/2014/main" id="{4329F017-9B9F-4C0B-9357-56821287F58D}"/>
              </a:ext>
            </a:extLst>
          </p:cNvPr>
          <p:cNvSpPr>
            <a:spLocks noGrp="1"/>
          </p:cNvSpPr>
          <p:nvPr>
            <p:ph type="title"/>
          </p:nvPr>
        </p:nvSpPr>
        <p:spPr>
          <a:xfrm>
            <a:off x="5021821" y="3812954"/>
            <a:ext cx="6465287" cy="1516014"/>
          </a:xfrm>
        </p:spPr>
        <p:txBody>
          <a:bodyPr vert="horz" lIns="91440" tIns="45720" rIns="91440" bIns="45720" rtlCol="0" anchor="b">
            <a:noAutofit/>
          </a:bodyPr>
          <a:lstStyle/>
          <a:p>
            <a:pPr fontAlgn="base"/>
            <a:r>
              <a:rPr lang="en-US" sz="2400" kern="1200" dirty="0">
                <a:solidFill>
                  <a:srgbClr val="FFFFFF"/>
                </a:solidFill>
                <a:latin typeface="+mj-lt"/>
                <a:ea typeface="+mj-ea"/>
                <a:cs typeface="+mj-cs"/>
              </a:rPr>
              <a:t>OAKLAND, New Jersey (WABC) --</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The Ramapo-Bergen Animal Refuge in Bergen County, New Jersey is asking for help after a young, sick abused pit bull mix delivered 8 puppies.</a:t>
            </a:r>
            <a:br>
              <a:rPr lang="en-US" sz="2400"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
        <p:nvSpPr>
          <p:cNvPr id="10" name="TextBox 9">
            <a:extLst>
              <a:ext uri="{FF2B5EF4-FFF2-40B4-BE49-F238E27FC236}">
                <a16:creationId xmlns:a16="http://schemas.microsoft.com/office/drawing/2014/main" id="{D60E57F8-487F-47FD-9F4A-750E0B7A0374}"/>
              </a:ext>
            </a:extLst>
          </p:cNvPr>
          <p:cNvSpPr txBox="1"/>
          <p:nvPr/>
        </p:nvSpPr>
        <p:spPr>
          <a:xfrm>
            <a:off x="4880919" y="5531379"/>
            <a:ext cx="6658167" cy="954107"/>
          </a:xfrm>
          <a:prstGeom prst="rect">
            <a:avLst/>
          </a:prstGeom>
          <a:noFill/>
        </p:spPr>
        <p:txBody>
          <a:bodyPr wrap="square" rtlCol="0">
            <a:spAutoFit/>
          </a:bodyPr>
          <a:lstStyle/>
          <a:p>
            <a:r>
              <a:rPr lang="en-US" sz="2800" dirty="0">
                <a:solidFill>
                  <a:schemeClr val="bg1"/>
                </a:solidFill>
              </a:rPr>
              <a:t>This coverage helped directly lead to an outpouring of donations and support.</a:t>
            </a:r>
          </a:p>
        </p:txBody>
      </p:sp>
    </p:spTree>
    <p:extLst>
      <p:ext uri="{BB962C8B-B14F-4D97-AF65-F5344CB8AC3E}">
        <p14:creationId xmlns:p14="http://schemas.microsoft.com/office/powerpoint/2010/main" val="278431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1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sign&#10;&#10;Description generated with very high confidence">
            <a:extLst>
              <a:ext uri="{FF2B5EF4-FFF2-40B4-BE49-F238E27FC236}">
                <a16:creationId xmlns:a16="http://schemas.microsoft.com/office/drawing/2014/main" id="{38EE3318-3566-4E3E-BBBF-F43109B498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109111"/>
            <a:ext cx="7188199" cy="4636388"/>
          </a:xfrm>
          <a:prstGeom prst="rect">
            <a:avLst/>
          </a:prstGeom>
        </p:spPr>
      </p:pic>
      <p:sp>
        <p:nvSpPr>
          <p:cNvPr id="2" name="Title 1">
            <a:extLst>
              <a:ext uri="{FF2B5EF4-FFF2-40B4-BE49-F238E27FC236}">
                <a16:creationId xmlns:a16="http://schemas.microsoft.com/office/drawing/2014/main" id="{AFA68AA3-27EE-4A78-8D66-5C4B40708A1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 Financial Overview of 2017 and Plans for the Future</a:t>
            </a:r>
          </a:p>
        </p:txBody>
      </p:sp>
    </p:spTree>
    <p:extLst>
      <p:ext uri="{BB962C8B-B14F-4D97-AF65-F5344CB8AC3E}">
        <p14:creationId xmlns:p14="http://schemas.microsoft.com/office/powerpoint/2010/main" val="2529049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g in a basket&#10;&#10;Description generated with very high confidence">
            <a:extLst>
              <a:ext uri="{FF2B5EF4-FFF2-40B4-BE49-F238E27FC236}">
                <a16:creationId xmlns:a16="http://schemas.microsoft.com/office/drawing/2014/main" id="{495F3EF7-4211-4718-8818-E60BF1079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676" y="1267428"/>
            <a:ext cx="3252903" cy="4337204"/>
          </a:xfrm>
          <a:prstGeom prst="rect">
            <a:avLst/>
          </a:prstGeom>
        </p:spPr>
      </p:pic>
      <p:pic>
        <p:nvPicPr>
          <p:cNvPr id="7" name="Picture 6">
            <a:extLst>
              <a:ext uri="{FF2B5EF4-FFF2-40B4-BE49-F238E27FC236}">
                <a16:creationId xmlns:a16="http://schemas.microsoft.com/office/drawing/2014/main" id="{0E2DBD04-29AC-4CA8-AB48-DD1C15DD6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3821154"/>
            <a:ext cx="3104943" cy="2325710"/>
          </a:xfrm>
          <a:prstGeom prst="rect">
            <a:avLst/>
          </a:prstGeom>
        </p:spPr>
      </p:pic>
      <p:pic>
        <p:nvPicPr>
          <p:cNvPr id="11" name="Picture 10" descr="A close up of a dog&#10;&#10;Description generated with very high confidence">
            <a:extLst>
              <a:ext uri="{FF2B5EF4-FFF2-40B4-BE49-F238E27FC236}">
                <a16:creationId xmlns:a16="http://schemas.microsoft.com/office/drawing/2014/main" id="{4BDDFAD8-AB5A-415C-B4FD-63B1ED822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518" y="1809578"/>
            <a:ext cx="3252903" cy="3252903"/>
          </a:xfrm>
          <a:prstGeom prst="rect">
            <a:avLst/>
          </a:prstGeom>
        </p:spPr>
      </p:pic>
      <p:pic>
        <p:nvPicPr>
          <p:cNvPr id="9" name="Picture 8">
            <a:extLst>
              <a:ext uri="{FF2B5EF4-FFF2-40B4-BE49-F238E27FC236}">
                <a16:creationId xmlns:a16="http://schemas.microsoft.com/office/drawing/2014/main" id="{53496339-87D3-47A6-A74B-2D816EF12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49" y="809857"/>
            <a:ext cx="3122143" cy="2142873"/>
          </a:xfrm>
          <a:prstGeom prst="rect">
            <a:avLst/>
          </a:prstGeom>
        </p:spPr>
      </p:pic>
    </p:spTree>
    <p:extLst>
      <p:ext uri="{BB962C8B-B14F-4D97-AF65-F5344CB8AC3E}">
        <p14:creationId xmlns:p14="http://schemas.microsoft.com/office/powerpoint/2010/main" val="345566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7" name="Picture 16" descr="A dog lying on the grass&#10;&#10;Description generated with high confidence">
            <a:extLst>
              <a:ext uri="{FF2B5EF4-FFF2-40B4-BE49-F238E27FC236}">
                <a16:creationId xmlns:a16="http://schemas.microsoft.com/office/drawing/2014/main" id="{BF72B0E4-169A-4795-9B1A-83591545F210}"/>
              </a:ext>
            </a:extLst>
          </p:cNvPr>
          <p:cNvPicPr>
            <a:picLocks noChangeAspect="1"/>
          </p:cNvPicPr>
          <p:nvPr/>
        </p:nvPicPr>
        <p:blipFill rotWithShape="1">
          <a:blip r:embed="rId2">
            <a:extLst>
              <a:ext uri="{28A0092B-C50C-407E-A947-70E740481C1C}">
                <a14:useLocalDpi xmlns:a14="http://schemas.microsoft.com/office/drawing/2010/main" val="0"/>
              </a:ext>
            </a:extLst>
          </a:blip>
          <a:srcRect l="22180" r="7155" b="1"/>
          <a:stretch/>
        </p:blipFill>
        <p:spPr>
          <a:xfrm>
            <a:off x="20" y="10"/>
            <a:ext cx="3008514" cy="4257356"/>
          </a:xfrm>
          <a:prstGeom prst="rect">
            <a:avLst/>
          </a:prstGeom>
        </p:spPr>
      </p:pic>
      <p:pic>
        <p:nvPicPr>
          <p:cNvPr id="14" name="Picture 13" descr="A dog lying on the ground&#10;&#10;Description generated with very high confidence">
            <a:extLst>
              <a:ext uri="{FF2B5EF4-FFF2-40B4-BE49-F238E27FC236}">
                <a16:creationId xmlns:a16="http://schemas.microsoft.com/office/drawing/2014/main" id="{4ADF8209-6652-445E-B2EC-0204A8FE2E7F}"/>
              </a:ext>
            </a:extLst>
          </p:cNvPr>
          <p:cNvPicPr>
            <a:picLocks noChangeAspect="1"/>
          </p:cNvPicPr>
          <p:nvPr/>
        </p:nvPicPr>
        <p:blipFill rotWithShape="1">
          <a:blip r:embed="rId3">
            <a:extLst>
              <a:ext uri="{28A0092B-C50C-407E-A947-70E740481C1C}">
                <a14:useLocalDpi xmlns:a14="http://schemas.microsoft.com/office/drawing/2010/main" val="0"/>
              </a:ext>
            </a:extLst>
          </a:blip>
          <a:srcRect l="21259" r="8138" b="-2"/>
          <a:stretch/>
        </p:blipFill>
        <p:spPr>
          <a:xfrm>
            <a:off x="9183624" y="10"/>
            <a:ext cx="3008376" cy="4261094"/>
          </a:xfrm>
          <a:prstGeom prst="rect">
            <a:avLst/>
          </a:prstGeom>
        </p:spPr>
      </p:pic>
      <p:pic>
        <p:nvPicPr>
          <p:cNvPr id="9" name="Picture 8" descr="A picture containing grass, dog, outdoor, animal&#10;&#10;Description generated with very high confidence">
            <a:extLst>
              <a:ext uri="{FF2B5EF4-FFF2-40B4-BE49-F238E27FC236}">
                <a16:creationId xmlns:a16="http://schemas.microsoft.com/office/drawing/2014/main" id="{0EAED608-81DC-4C67-96D4-F5820464B1A9}"/>
              </a:ext>
            </a:extLst>
          </p:cNvPr>
          <p:cNvPicPr>
            <a:picLocks noChangeAspect="1"/>
          </p:cNvPicPr>
          <p:nvPr/>
        </p:nvPicPr>
        <p:blipFill rotWithShape="1">
          <a:blip r:embed="rId4">
            <a:extLst>
              <a:ext uri="{28A0092B-C50C-407E-A947-70E740481C1C}">
                <a14:useLocalDpi xmlns:a14="http://schemas.microsoft.com/office/drawing/2010/main" val="0"/>
              </a:ext>
            </a:extLst>
          </a:blip>
          <a:srcRect l="11721" r="17673" b="-2"/>
          <a:stretch/>
        </p:blipFill>
        <p:spPr>
          <a:xfrm>
            <a:off x="3061261" y="10"/>
            <a:ext cx="3008534" cy="4261094"/>
          </a:xfrm>
          <a:prstGeom prst="rect">
            <a:avLst/>
          </a:prstGeom>
        </p:spPr>
      </p:pic>
      <p:pic>
        <p:nvPicPr>
          <p:cNvPr id="3" name="Picture 2" descr="A large brown dog lying on the ground&#10;&#10;Description generated with high confidence">
            <a:extLst>
              <a:ext uri="{FF2B5EF4-FFF2-40B4-BE49-F238E27FC236}">
                <a16:creationId xmlns:a16="http://schemas.microsoft.com/office/drawing/2014/main" id="{958BBBEA-CD10-4F5B-90DD-B2C33409FD67}"/>
              </a:ext>
            </a:extLst>
          </p:cNvPr>
          <p:cNvPicPr>
            <a:picLocks noChangeAspect="1"/>
          </p:cNvPicPr>
          <p:nvPr/>
        </p:nvPicPr>
        <p:blipFill rotWithShape="1">
          <a:blip r:embed="rId5">
            <a:extLst>
              <a:ext uri="{28A0092B-C50C-407E-A947-70E740481C1C}">
                <a14:useLocalDpi xmlns:a14="http://schemas.microsoft.com/office/drawing/2010/main" val="0"/>
              </a:ext>
            </a:extLst>
          </a:blip>
          <a:srcRect l="9455" r="19942" b="-2"/>
          <a:stretch/>
        </p:blipFill>
        <p:spPr>
          <a:xfrm>
            <a:off x="6076205" y="-18958"/>
            <a:ext cx="3008376" cy="4261094"/>
          </a:xfrm>
          <a:prstGeom prst="rect">
            <a:avLst/>
          </a:prstGeom>
        </p:spPr>
      </p:pic>
      <p:cxnSp>
        <p:nvCxnSpPr>
          <p:cNvPr id="59" name="Straight Connector 5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8">
            <a:extLst>
              <a:ext uri="{FF2B5EF4-FFF2-40B4-BE49-F238E27FC236}">
                <a16:creationId xmlns:a16="http://schemas.microsoft.com/office/drawing/2014/main" id="{2B064C82-108C-418D-BBA4-3A441E4D5690}"/>
              </a:ext>
            </a:extLst>
          </p:cNvPr>
          <p:cNvSpPr>
            <a:spLocks noGrp="1"/>
          </p:cNvSpPr>
          <p:nvPr>
            <p:ph type="title"/>
          </p:nvPr>
        </p:nvSpPr>
        <p:spPr>
          <a:xfrm>
            <a:off x="607976" y="4805196"/>
            <a:ext cx="10923638" cy="1317643"/>
          </a:xfrm>
        </p:spPr>
        <p:txBody>
          <a:bodyPr vert="horz" lIns="91440" tIns="45720" rIns="91440" bIns="45720" rtlCol="0" anchor="b">
            <a:normAutofit/>
          </a:bodyPr>
          <a:lstStyle/>
          <a:p>
            <a:r>
              <a:rPr lang="en-US" sz="2100" b="1" kern="1200" dirty="0" err="1">
                <a:solidFill>
                  <a:schemeClr val="tx1"/>
                </a:solidFill>
                <a:latin typeface="+mj-lt"/>
                <a:ea typeface="+mj-ea"/>
                <a:cs typeface="+mj-cs"/>
              </a:rPr>
              <a:t>Everley</a:t>
            </a:r>
            <a:r>
              <a:rPr lang="en-US" sz="2100" kern="1200" dirty="0">
                <a:solidFill>
                  <a:schemeClr val="tx1"/>
                </a:solidFill>
                <a:latin typeface="+mj-lt"/>
                <a:ea typeface="+mj-ea"/>
                <a:cs typeface="+mj-cs"/>
              </a:rPr>
              <a:t> is still working hard at RBARI to overcome the trauma she suffered</a:t>
            </a:r>
            <a:r>
              <a:rPr lang="en-US" sz="2100" dirty="0"/>
              <a:t> and </a:t>
            </a:r>
            <a:r>
              <a:rPr lang="en-US" sz="2100" kern="1200" dirty="0">
                <a:solidFill>
                  <a:schemeClr val="tx1"/>
                </a:solidFill>
                <a:latin typeface="+mj-lt"/>
                <a:ea typeface="+mj-ea"/>
                <a:cs typeface="+mj-cs"/>
              </a:rPr>
              <a:t>making progress each day. This brave momma and her babies touched the hearts of many through their media coverage, which brought in </a:t>
            </a:r>
            <a:r>
              <a:rPr lang="en-US" sz="2100" b="1" kern="1200" dirty="0">
                <a:solidFill>
                  <a:schemeClr val="tx1"/>
                </a:solidFill>
                <a:latin typeface="+mj-lt"/>
                <a:ea typeface="+mj-ea"/>
                <a:cs typeface="+mj-cs"/>
              </a:rPr>
              <a:t>$35,597 </a:t>
            </a:r>
            <a:r>
              <a:rPr lang="en-US" sz="2100" kern="1200" dirty="0">
                <a:solidFill>
                  <a:schemeClr val="tx1"/>
                </a:solidFill>
                <a:latin typeface="+mj-lt"/>
                <a:ea typeface="+mj-ea"/>
                <a:cs typeface="+mj-cs"/>
              </a:rPr>
              <a:t>in donations and increased our brand recognition. </a:t>
            </a:r>
            <a:br>
              <a:rPr lang="en-US" sz="2100" kern="1200" dirty="0">
                <a:solidFill>
                  <a:schemeClr val="tx1"/>
                </a:solidFill>
                <a:latin typeface="+mj-lt"/>
                <a:ea typeface="+mj-ea"/>
                <a:cs typeface="+mj-cs"/>
              </a:rPr>
            </a:br>
            <a:endParaRPr lang="en-US" sz="2100" kern="1200" dirty="0">
              <a:solidFill>
                <a:schemeClr val="tx1"/>
              </a:solidFill>
              <a:latin typeface="+mj-lt"/>
              <a:ea typeface="+mj-ea"/>
              <a:cs typeface="+mj-cs"/>
            </a:endParaRPr>
          </a:p>
        </p:txBody>
      </p:sp>
    </p:spTree>
    <p:extLst>
      <p:ext uri="{BB962C8B-B14F-4D97-AF65-F5344CB8AC3E}">
        <p14:creationId xmlns:p14="http://schemas.microsoft.com/office/powerpoint/2010/main" val="19130013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metal fence&#10;&#10;Description generated with very high confidence">
            <a:extLst>
              <a:ext uri="{FF2B5EF4-FFF2-40B4-BE49-F238E27FC236}">
                <a16:creationId xmlns:a16="http://schemas.microsoft.com/office/drawing/2014/main" id="{19B6DB81-D73A-41F7-A87E-20D27A303E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 y="1021946"/>
            <a:ext cx="3425609" cy="2569206"/>
          </a:xfrm>
          <a:prstGeom prst="rect">
            <a:avLst/>
          </a:prstGeom>
        </p:spPr>
      </p:pic>
      <p:pic>
        <p:nvPicPr>
          <p:cNvPr id="9" name="Picture 8" descr="A dog in a cage&#10;&#10;Description generated with very high confidence">
            <a:extLst>
              <a:ext uri="{FF2B5EF4-FFF2-40B4-BE49-F238E27FC236}">
                <a16:creationId xmlns:a16="http://schemas.microsoft.com/office/drawing/2014/main" id="{DC8FC6E6-4686-4796-B0EF-94179C035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29" y="1019053"/>
            <a:ext cx="3433324" cy="2574993"/>
          </a:xfrm>
          <a:prstGeom prst="rect">
            <a:avLst/>
          </a:prstGeom>
        </p:spPr>
      </p:pic>
      <p:cxnSp>
        <p:nvCxnSpPr>
          <p:cNvPr id="44" name="Straight Connector 4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fence, indoor, building, black&#10;&#10;Description generated with high confidence">
            <a:extLst>
              <a:ext uri="{FF2B5EF4-FFF2-40B4-BE49-F238E27FC236}">
                <a16:creationId xmlns:a16="http://schemas.microsoft.com/office/drawing/2014/main" id="{38F0024C-0248-4B96-A684-A59D017D0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569" y="330045"/>
            <a:ext cx="2998227" cy="3997637"/>
          </a:xfrm>
          <a:prstGeom prst="rect">
            <a:avLst/>
          </a:prstGeom>
        </p:spPr>
      </p:pic>
      <p:sp>
        <p:nvSpPr>
          <p:cNvPr id="2" name="Title 1">
            <a:extLst>
              <a:ext uri="{FF2B5EF4-FFF2-40B4-BE49-F238E27FC236}">
                <a16:creationId xmlns:a16="http://schemas.microsoft.com/office/drawing/2014/main" id="{39986301-251A-406E-8FCE-355EB7AAC8F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1800" dirty="0">
                <a:solidFill>
                  <a:srgbClr val="FFFFFF"/>
                </a:solidFill>
              </a:rPr>
              <a:t>Through our partnership with Buddha Dog Rescue we have helped to save the lives of lost or abandoned dogs fighting to survive on the streets or in the woods. These powerful stories of salvation brought RBARI media coverage that helped grow RBARI’s brand, and brought in contributions to support their, and others, critical care needs. </a:t>
            </a:r>
          </a:p>
        </p:txBody>
      </p:sp>
    </p:spTree>
    <p:extLst>
      <p:ext uri="{BB962C8B-B14F-4D97-AF65-F5344CB8AC3E}">
        <p14:creationId xmlns:p14="http://schemas.microsoft.com/office/powerpoint/2010/main" val="2445795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ED6CBB5-030D-4A07-A670-414890A83FC4}"/>
              </a:ext>
            </a:extLst>
          </p:cNvPr>
          <p:cNvPicPr>
            <a:picLocks noChangeAspect="1"/>
          </p:cNvPicPr>
          <p:nvPr/>
        </p:nvPicPr>
        <p:blipFill rotWithShape="1">
          <a:blip r:embed="rId2">
            <a:extLst>
              <a:ext uri="{28A0092B-C50C-407E-A947-70E740481C1C}">
                <a14:useLocalDpi xmlns:a14="http://schemas.microsoft.com/office/drawing/2010/main" val="0"/>
              </a:ext>
            </a:extLst>
          </a:blip>
          <a:srcRect t="20958" r="8" b="5798"/>
          <a:stretch/>
        </p:blipFill>
        <p:spPr>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5" name="Picture 4" descr="A picture containing fence, indoor, building, black&#10;&#10;Description generated with high confidence">
            <a:extLst>
              <a:ext uri="{FF2B5EF4-FFF2-40B4-BE49-F238E27FC236}">
                <a16:creationId xmlns:a16="http://schemas.microsoft.com/office/drawing/2014/main" id="{030000F8-84F6-41A5-BDAF-4192DAC42C72}"/>
              </a:ext>
            </a:extLst>
          </p:cNvPr>
          <p:cNvPicPr>
            <a:picLocks noChangeAspect="1"/>
          </p:cNvPicPr>
          <p:nvPr/>
        </p:nvPicPr>
        <p:blipFill rotWithShape="1">
          <a:blip r:embed="rId3">
            <a:extLst>
              <a:ext uri="{28A0092B-C50C-407E-A947-70E740481C1C}">
                <a14:useLocalDpi xmlns:a14="http://schemas.microsoft.com/office/drawing/2010/main" val="0"/>
              </a:ext>
            </a:extLst>
          </a:blip>
          <a:srcRect t="11275" b="13725"/>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descr="A picture containing animal, dog, mammal, building&#10;&#10;Description generated with very high confidence">
            <a:extLst>
              <a:ext uri="{FF2B5EF4-FFF2-40B4-BE49-F238E27FC236}">
                <a16:creationId xmlns:a16="http://schemas.microsoft.com/office/drawing/2014/main" id="{AF562CD7-82ED-4414-A417-81820DB763F4}"/>
              </a:ext>
            </a:extLst>
          </p:cNvPr>
          <p:cNvPicPr>
            <a:picLocks noChangeAspect="1"/>
          </p:cNvPicPr>
          <p:nvPr/>
        </p:nvPicPr>
        <p:blipFill rotWithShape="1">
          <a:blip r:embed="rId4">
            <a:extLst>
              <a:ext uri="{28A0092B-C50C-407E-A947-70E740481C1C}">
                <a14:useLocalDpi xmlns:a14="http://schemas.microsoft.com/office/drawing/2010/main" val="0"/>
              </a:ext>
            </a:extLst>
          </a:blip>
          <a:srcRect t="15927" r="-4" b="19746"/>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9" name="Picture 8" descr="A dog lying on a bed&#10;&#10;Description generated with high confidence">
            <a:extLst>
              <a:ext uri="{FF2B5EF4-FFF2-40B4-BE49-F238E27FC236}">
                <a16:creationId xmlns:a16="http://schemas.microsoft.com/office/drawing/2014/main" id="{BB2E174D-5D05-412C-89F0-5C95ACBA5658}"/>
              </a:ext>
            </a:extLst>
          </p:cNvPr>
          <p:cNvPicPr>
            <a:picLocks noChangeAspect="1"/>
          </p:cNvPicPr>
          <p:nvPr/>
        </p:nvPicPr>
        <p:blipFill rotWithShape="1">
          <a:blip r:embed="rId5">
            <a:extLst>
              <a:ext uri="{28A0092B-C50C-407E-A947-70E740481C1C}">
                <a14:useLocalDpi xmlns:a14="http://schemas.microsoft.com/office/drawing/2010/main" val="0"/>
              </a:ext>
            </a:extLst>
          </a:blip>
          <a:srcRect l="2336" r="8227" b="4"/>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 name="Title 1">
            <a:extLst>
              <a:ext uri="{FF2B5EF4-FFF2-40B4-BE49-F238E27FC236}">
                <a16:creationId xmlns:a16="http://schemas.microsoft.com/office/drawing/2014/main" id="{BF6E4AA0-A18B-466A-8E3B-A507B2DEE63C}"/>
              </a:ext>
            </a:extLst>
          </p:cNvPr>
          <p:cNvSpPr>
            <a:spLocks noGrp="1"/>
          </p:cNvSpPr>
          <p:nvPr>
            <p:ph type="title"/>
          </p:nvPr>
        </p:nvSpPr>
        <p:spPr>
          <a:xfrm>
            <a:off x="601847" y="544740"/>
            <a:ext cx="4624342" cy="1325563"/>
          </a:xfrm>
        </p:spPr>
        <p:txBody>
          <a:bodyPr>
            <a:normAutofit/>
          </a:bodyPr>
          <a:lstStyle/>
          <a:p>
            <a:r>
              <a:rPr lang="en-US" b="1" dirty="0"/>
              <a:t>Wiley</a:t>
            </a:r>
            <a:r>
              <a:rPr lang="en-US" dirty="0"/>
              <a:t> </a:t>
            </a:r>
          </a:p>
        </p:txBody>
      </p:sp>
      <p:sp>
        <p:nvSpPr>
          <p:cNvPr id="3" name="Content Placeholder 2">
            <a:extLst>
              <a:ext uri="{FF2B5EF4-FFF2-40B4-BE49-F238E27FC236}">
                <a16:creationId xmlns:a16="http://schemas.microsoft.com/office/drawing/2014/main" id="{81F6A15E-0DCE-40D1-9B0B-4F6FDB84FD73}"/>
              </a:ext>
            </a:extLst>
          </p:cNvPr>
          <p:cNvSpPr>
            <a:spLocks noGrp="1"/>
          </p:cNvSpPr>
          <p:nvPr>
            <p:ph idx="1"/>
          </p:nvPr>
        </p:nvSpPr>
        <p:spPr>
          <a:xfrm>
            <a:off x="371021" y="1764177"/>
            <a:ext cx="4810974" cy="3730596"/>
          </a:xfrm>
        </p:spPr>
        <p:txBody>
          <a:bodyPr anchor="t">
            <a:normAutofit/>
          </a:bodyPr>
          <a:lstStyle/>
          <a:p>
            <a:pPr marL="0" indent="0">
              <a:buNone/>
            </a:pPr>
            <a:r>
              <a:rPr lang="en-US" b="1" dirty="0"/>
              <a:t>“If an adorable dog named Wiley could speak, he would have some incredible stories to tell. Why? Because this domesticated dog lived with a wild pack of coyotes for over a year.” -Animal Channel </a:t>
            </a:r>
          </a:p>
          <a:p>
            <a:r>
              <a:rPr lang="en-US" dirty="0"/>
              <a:t>Wiley is now enjoying life in his forever home! </a:t>
            </a:r>
          </a:p>
        </p:txBody>
      </p:sp>
    </p:spTree>
    <p:extLst>
      <p:ext uri="{BB962C8B-B14F-4D97-AF65-F5344CB8AC3E}">
        <p14:creationId xmlns:p14="http://schemas.microsoft.com/office/powerpoint/2010/main" val="250005171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7311653-CA1C-4366-AF7B-2E9767F18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5999"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CABF795-F18F-494E-BBDE-C1415B786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clipart&#10;&#10;Description generated with very high confidence">
            <a:extLst>
              <a:ext uri="{FF2B5EF4-FFF2-40B4-BE49-F238E27FC236}">
                <a16:creationId xmlns:a16="http://schemas.microsoft.com/office/drawing/2014/main" id="{E3534D5D-2C61-488D-BD7D-879CD74C6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347" y="543603"/>
            <a:ext cx="2270680" cy="871890"/>
          </a:xfrm>
          <a:prstGeom prst="rect">
            <a:avLst/>
          </a:prstGeom>
        </p:spPr>
      </p:pic>
      <p:pic>
        <p:nvPicPr>
          <p:cNvPr id="7" name="Picture 6" descr="A dog standing in front of a sign&#10;&#10;Description generated with very high confidence">
            <a:extLst>
              <a:ext uri="{FF2B5EF4-FFF2-40B4-BE49-F238E27FC236}">
                <a16:creationId xmlns:a16="http://schemas.microsoft.com/office/drawing/2014/main" id="{9BDF2E7E-300B-42B8-9234-8DAFAAC5A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724" y="3429000"/>
            <a:ext cx="2089205" cy="3239078"/>
          </a:xfrm>
          <a:prstGeom prst="rect">
            <a:avLst/>
          </a:prstGeom>
        </p:spPr>
      </p:pic>
      <p:sp>
        <p:nvSpPr>
          <p:cNvPr id="2" name="Title 1">
            <a:extLst>
              <a:ext uri="{FF2B5EF4-FFF2-40B4-BE49-F238E27FC236}">
                <a16:creationId xmlns:a16="http://schemas.microsoft.com/office/drawing/2014/main" id="{42226C0F-4359-4AC9-A79F-6ADA811BDFBC}"/>
              </a:ext>
            </a:extLst>
          </p:cNvPr>
          <p:cNvSpPr>
            <a:spLocks noGrp="1"/>
          </p:cNvSpPr>
          <p:nvPr>
            <p:ph type="title"/>
          </p:nvPr>
        </p:nvSpPr>
        <p:spPr>
          <a:xfrm>
            <a:off x="723261" y="752711"/>
            <a:ext cx="5277333" cy="1325563"/>
          </a:xfrm>
        </p:spPr>
        <p:txBody>
          <a:bodyPr>
            <a:normAutofit/>
          </a:bodyPr>
          <a:lstStyle/>
          <a:p>
            <a:r>
              <a:rPr lang="en-US" b="1" dirty="0"/>
              <a:t>Sara</a:t>
            </a:r>
            <a:r>
              <a:rPr lang="en-US" dirty="0"/>
              <a:t> &amp; </a:t>
            </a:r>
            <a:r>
              <a:rPr lang="en-US" b="1" dirty="0"/>
              <a:t>Penny</a:t>
            </a:r>
            <a:endParaRPr lang="en-US" dirty="0"/>
          </a:p>
        </p:txBody>
      </p:sp>
      <p:sp>
        <p:nvSpPr>
          <p:cNvPr id="3" name="Content Placeholder 2">
            <a:extLst>
              <a:ext uri="{FF2B5EF4-FFF2-40B4-BE49-F238E27FC236}">
                <a16:creationId xmlns:a16="http://schemas.microsoft.com/office/drawing/2014/main" id="{999B42D6-8B59-4FF0-AD97-30DCF111D324}"/>
              </a:ext>
            </a:extLst>
          </p:cNvPr>
          <p:cNvSpPr>
            <a:spLocks noGrp="1"/>
          </p:cNvSpPr>
          <p:nvPr>
            <p:ph idx="1"/>
          </p:nvPr>
        </p:nvSpPr>
        <p:spPr>
          <a:xfrm>
            <a:off x="805543" y="2349403"/>
            <a:ext cx="5139516" cy="3704263"/>
          </a:xfrm>
        </p:spPr>
        <p:txBody>
          <a:bodyPr anchor="t">
            <a:normAutofit/>
          </a:bodyPr>
          <a:lstStyle/>
          <a:p>
            <a:r>
              <a:rPr lang="en-US" sz="1800" dirty="0"/>
              <a:t>Penny came to RBARI with her companion Buster after the man who owned them passed away. Their daughter Sara had escaped from animal control and was missing. Buster was treated for his medical issues, and Penny was headed to a foster home. The day before Penny was to go to her foster home, Sara was found.</a:t>
            </a:r>
          </a:p>
          <a:p>
            <a:r>
              <a:rPr lang="en-US" sz="1800" dirty="0"/>
              <a:t>After a brief reunion, Penny left for her foster home, only to escape and go missing. RBARI partnered with Buddha Dog Rescue and Penny was found. Since then, Penny and Sara’s bound has been inseparable. This story of rescue and reunion made several news outlets, and brought new attention to RBARI. </a:t>
            </a:r>
          </a:p>
        </p:txBody>
      </p:sp>
    </p:spTree>
    <p:extLst>
      <p:ext uri="{BB962C8B-B14F-4D97-AF65-F5344CB8AC3E}">
        <p14:creationId xmlns:p14="http://schemas.microsoft.com/office/powerpoint/2010/main" val="226157017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dog sitting in the grass&#10;&#10;Description generated with very high confidence">
            <a:extLst>
              <a:ext uri="{FF2B5EF4-FFF2-40B4-BE49-F238E27FC236}">
                <a16:creationId xmlns:a16="http://schemas.microsoft.com/office/drawing/2014/main" id="{21D16ED5-4DDB-439E-A0D1-6F957D2AB6CF}"/>
              </a:ext>
            </a:extLst>
          </p:cNvPr>
          <p:cNvPicPr>
            <a:picLocks noChangeAspect="1"/>
          </p:cNvPicPr>
          <p:nvPr/>
        </p:nvPicPr>
        <p:blipFill rotWithShape="1">
          <a:blip r:embed="rId2">
            <a:extLst>
              <a:ext uri="{28A0092B-C50C-407E-A947-70E740481C1C}">
                <a14:useLocalDpi xmlns:a14="http://schemas.microsoft.com/office/drawing/2010/main" val="0"/>
              </a:ext>
            </a:extLst>
          </a:blip>
          <a:srcRect l="7697" r="1" b="1"/>
          <a:stretch/>
        </p:blipFill>
        <p:spPr>
          <a:xfrm>
            <a:off x="6134100" y="321732"/>
            <a:ext cx="5736165" cy="6214533"/>
          </a:xfrm>
          <a:prstGeom prst="rect">
            <a:avLst/>
          </a:prstGeom>
        </p:spPr>
      </p:pic>
      <p:pic>
        <p:nvPicPr>
          <p:cNvPr id="5" name="Content Placeholder 4" descr="A drawing of a person&#10;&#10;Description generated with high confidence">
            <a:extLst>
              <a:ext uri="{FF2B5EF4-FFF2-40B4-BE49-F238E27FC236}">
                <a16:creationId xmlns:a16="http://schemas.microsoft.com/office/drawing/2014/main" id="{D98333D7-AD8E-4E68-AFB6-809DA2DFA7D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143" r="-1" b="8428"/>
          <a:stretch/>
        </p:blipFill>
        <p:spPr>
          <a:xfrm>
            <a:off x="321734" y="321732"/>
            <a:ext cx="5730068" cy="3067161"/>
          </a:xfrm>
          <a:prstGeom prst="rect">
            <a:avLst/>
          </a:prstGeom>
        </p:spPr>
      </p:pic>
      <p:pic>
        <p:nvPicPr>
          <p:cNvPr id="11" name="Picture 10" descr="A picture containing dog, car, indoor, floor&#10;&#10;Description generated with very high confidence">
            <a:extLst>
              <a:ext uri="{FF2B5EF4-FFF2-40B4-BE49-F238E27FC236}">
                <a16:creationId xmlns:a16="http://schemas.microsoft.com/office/drawing/2014/main" id="{D93BFF45-DBEE-448A-AE23-A5EFF4699BDC}"/>
              </a:ext>
            </a:extLst>
          </p:cNvPr>
          <p:cNvPicPr>
            <a:picLocks noChangeAspect="1"/>
          </p:cNvPicPr>
          <p:nvPr/>
        </p:nvPicPr>
        <p:blipFill rotWithShape="1">
          <a:blip r:embed="rId4">
            <a:extLst>
              <a:ext uri="{28A0092B-C50C-407E-A947-70E740481C1C}">
                <a14:useLocalDpi xmlns:a14="http://schemas.microsoft.com/office/drawing/2010/main" val="0"/>
              </a:ext>
            </a:extLst>
          </a:blip>
          <a:srcRect l="8008" r="3" b="3"/>
          <a:stretch/>
        </p:blipFill>
        <p:spPr>
          <a:xfrm>
            <a:off x="321735" y="3469102"/>
            <a:ext cx="2823886" cy="3069719"/>
          </a:xfrm>
          <a:prstGeom prst="rect">
            <a:avLst/>
          </a:prstGeom>
        </p:spPr>
      </p:pic>
      <p:pic>
        <p:nvPicPr>
          <p:cNvPr id="9" name="Picture 8" descr="A brown and white dog lying on the ground&#10;&#10;Description generated with high confidence">
            <a:extLst>
              <a:ext uri="{FF2B5EF4-FFF2-40B4-BE49-F238E27FC236}">
                <a16:creationId xmlns:a16="http://schemas.microsoft.com/office/drawing/2014/main" id="{AC780751-2CB7-43B1-8F0C-B3F504A1103E}"/>
              </a:ext>
            </a:extLst>
          </p:cNvPr>
          <p:cNvPicPr>
            <a:picLocks noChangeAspect="1"/>
          </p:cNvPicPr>
          <p:nvPr/>
        </p:nvPicPr>
        <p:blipFill rotWithShape="1">
          <a:blip r:embed="rId5">
            <a:extLst>
              <a:ext uri="{28A0092B-C50C-407E-A947-70E740481C1C}">
                <a14:useLocalDpi xmlns:a14="http://schemas.microsoft.com/office/drawing/2010/main" val="0"/>
              </a:ext>
            </a:extLst>
          </a:blip>
          <a:srcRect t="6351" b="11932"/>
          <a:stretch/>
        </p:blipFill>
        <p:spPr>
          <a:xfrm>
            <a:off x="3227917" y="3459480"/>
            <a:ext cx="2823886" cy="3076783"/>
          </a:xfrm>
          <a:prstGeom prst="rect">
            <a:avLst/>
          </a:prstGeom>
        </p:spPr>
      </p:pic>
    </p:spTree>
    <p:extLst>
      <p:ext uri="{BB962C8B-B14F-4D97-AF65-F5344CB8AC3E}">
        <p14:creationId xmlns:p14="http://schemas.microsoft.com/office/powerpoint/2010/main" val="2166421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 up of a sign&#10;&#10;Description generated with very high confidence">
            <a:extLst>
              <a:ext uri="{FF2B5EF4-FFF2-40B4-BE49-F238E27FC236}">
                <a16:creationId xmlns:a16="http://schemas.microsoft.com/office/drawing/2014/main" id="{7C57E925-E37B-4095-A382-DBE86F191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59" y="982364"/>
            <a:ext cx="2648371" cy="2648371"/>
          </a:xfrm>
          <a:prstGeom prst="rect">
            <a:avLst/>
          </a:prstGeom>
        </p:spPr>
      </p:pic>
      <p:sp>
        <p:nvSpPr>
          <p:cNvPr id="23" name="Rectangle 22">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clipart&#10;&#10;Description generated with very high confidence">
            <a:extLst>
              <a:ext uri="{FF2B5EF4-FFF2-40B4-BE49-F238E27FC236}">
                <a16:creationId xmlns:a16="http://schemas.microsoft.com/office/drawing/2014/main" id="{F7A74DE5-5054-4B64-9F72-E92DB6A414F5}"/>
              </a:ext>
            </a:extLst>
          </p:cNvPr>
          <p:cNvPicPr>
            <a:picLocks noChangeAspect="1"/>
          </p:cNvPicPr>
          <p:nvPr/>
        </p:nvPicPr>
        <p:blipFill rotWithShape="1">
          <a:blip r:embed="rId4">
            <a:extLst>
              <a:ext uri="{28A0092B-C50C-407E-A947-70E740481C1C}">
                <a14:useLocalDpi xmlns:a14="http://schemas.microsoft.com/office/drawing/2010/main" val="0"/>
              </a:ext>
            </a:extLst>
          </a:blip>
          <a:srcRect l="31530" r="13948"/>
          <a:stretch/>
        </p:blipFill>
        <p:spPr>
          <a:xfrm>
            <a:off x="312170" y="1287971"/>
            <a:ext cx="2656240" cy="1872966"/>
          </a:xfrm>
          <a:prstGeom prst="rect">
            <a:avLst/>
          </a:prstGeom>
        </p:spPr>
      </p:pic>
      <p:pic>
        <p:nvPicPr>
          <p:cNvPr id="7" name="Picture 6" descr="A dog sitting in the grass&#10;&#10;Description generated with very high confidence">
            <a:extLst>
              <a:ext uri="{FF2B5EF4-FFF2-40B4-BE49-F238E27FC236}">
                <a16:creationId xmlns:a16="http://schemas.microsoft.com/office/drawing/2014/main" id="{87E135F1-A8D2-4A9B-8EFB-BB1A46F0F54E}"/>
              </a:ext>
            </a:extLst>
          </p:cNvPr>
          <p:cNvPicPr>
            <a:picLocks noChangeAspect="1"/>
          </p:cNvPicPr>
          <p:nvPr/>
        </p:nvPicPr>
        <p:blipFill rotWithShape="1">
          <a:blip r:embed="rId5">
            <a:extLst>
              <a:ext uri="{28A0092B-C50C-407E-A947-70E740481C1C}">
                <a14:useLocalDpi xmlns:a14="http://schemas.microsoft.com/office/drawing/2010/main" val="0"/>
              </a:ext>
            </a:extLst>
          </a:blip>
          <a:srcRect l="3668" r="5771"/>
          <a:stretch/>
        </p:blipFill>
        <p:spPr>
          <a:xfrm>
            <a:off x="3290143" y="845282"/>
            <a:ext cx="2646677" cy="2922535"/>
          </a:xfrm>
          <a:prstGeom prst="rect">
            <a:avLst/>
          </a:prstGeom>
        </p:spPr>
      </p:pic>
      <p:cxnSp>
        <p:nvCxnSpPr>
          <p:cNvPr id="29" name="Straight Connector 28">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standing next to a dog&#10;&#10;Description generated with very high confidence">
            <a:extLst>
              <a:ext uri="{FF2B5EF4-FFF2-40B4-BE49-F238E27FC236}">
                <a16:creationId xmlns:a16="http://schemas.microsoft.com/office/drawing/2014/main" id="{866C8342-37F6-4353-92E1-85D2D15DCD9A}"/>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7067" r="2977" b="4"/>
          <a:stretch/>
        </p:blipFill>
        <p:spPr>
          <a:xfrm>
            <a:off x="9225269" y="856885"/>
            <a:ext cx="2648372" cy="2943956"/>
          </a:xfrm>
          <a:prstGeom prst="rect">
            <a:avLst/>
          </a:prstGeom>
        </p:spPr>
      </p:pic>
      <p:cxnSp>
        <p:nvCxnSpPr>
          <p:cNvPr id="31" name="Straight Connector 30">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EB93AB-CACB-4102-94A3-1688B5CB399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2600" b="1" dirty="0">
                <a:solidFill>
                  <a:srgbClr val="FFFFFF"/>
                </a:solidFill>
              </a:rPr>
              <a:t>Buddha</a:t>
            </a:r>
            <a:r>
              <a:rPr lang="en-US" sz="2600" dirty="0">
                <a:solidFill>
                  <a:srgbClr val="FFFFFF"/>
                </a:solidFill>
              </a:rPr>
              <a:t> &amp; </a:t>
            </a:r>
            <a:r>
              <a:rPr lang="en-US" sz="2600" b="1" dirty="0">
                <a:solidFill>
                  <a:srgbClr val="FFFFFF"/>
                </a:solidFill>
              </a:rPr>
              <a:t>Harvey</a:t>
            </a:r>
            <a:r>
              <a:rPr lang="en-US" sz="2600" dirty="0">
                <a:solidFill>
                  <a:srgbClr val="FFFFFF"/>
                </a:solidFill>
              </a:rPr>
              <a:t> – both dogs were rescued after each spent over a year outside and on their own. Their story of survival brought local and national news coverage. </a:t>
            </a:r>
          </a:p>
        </p:txBody>
      </p:sp>
    </p:spTree>
    <p:extLst>
      <p:ext uri="{BB962C8B-B14F-4D97-AF65-F5344CB8AC3E}">
        <p14:creationId xmlns:p14="http://schemas.microsoft.com/office/powerpoint/2010/main" val="245039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F0618178-4B5C-46A4-9E68-052C31FA6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936FD40B-09C1-46D7-9E32-CC9BD7629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sign&#10;&#10;Description generated with very high confidence">
            <a:extLst>
              <a:ext uri="{FF2B5EF4-FFF2-40B4-BE49-F238E27FC236}">
                <a16:creationId xmlns:a16="http://schemas.microsoft.com/office/drawing/2014/main" id="{1202FF99-37E1-423C-92CE-C96C7E001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52" y="3509963"/>
            <a:ext cx="3026303" cy="3026303"/>
          </a:xfrm>
          <a:prstGeom prst="rect">
            <a:avLst/>
          </a:prstGeom>
        </p:spPr>
      </p:pic>
      <p:pic>
        <p:nvPicPr>
          <p:cNvPr id="13" name="Picture 12" descr="A picture containing person, dog, indoor, sitting&#10;&#10;Description generated with very high confidence">
            <a:extLst>
              <a:ext uri="{FF2B5EF4-FFF2-40B4-BE49-F238E27FC236}">
                <a16:creationId xmlns:a16="http://schemas.microsoft.com/office/drawing/2014/main" id="{B4A053D6-2D64-48EE-81D4-0167ABCE7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690" y="299363"/>
            <a:ext cx="4010917" cy="3008188"/>
          </a:xfrm>
          <a:prstGeom prst="rect">
            <a:avLst/>
          </a:prstGeom>
        </p:spPr>
      </p:pic>
      <p:pic>
        <p:nvPicPr>
          <p:cNvPr id="9" name="Picture 8">
            <a:extLst>
              <a:ext uri="{FF2B5EF4-FFF2-40B4-BE49-F238E27FC236}">
                <a16:creationId xmlns:a16="http://schemas.microsoft.com/office/drawing/2014/main" id="{6A02F704-9923-4A39-BF71-0FE46A7D69FC}"/>
              </a:ext>
            </a:extLst>
          </p:cNvPr>
          <p:cNvPicPr>
            <a:picLocks noChangeAspect="1"/>
          </p:cNvPicPr>
          <p:nvPr/>
        </p:nvPicPr>
        <p:blipFill rotWithShape="1">
          <a:blip r:embed="rId4">
            <a:extLst>
              <a:ext uri="{28A0092B-C50C-407E-A947-70E740481C1C}">
                <a14:useLocalDpi xmlns:a14="http://schemas.microsoft.com/office/drawing/2010/main" val="0"/>
              </a:ext>
            </a:extLst>
          </a:blip>
          <a:srcRect t="2446" b="13104"/>
          <a:stretch/>
        </p:blipFill>
        <p:spPr>
          <a:xfrm>
            <a:off x="4638789" y="612393"/>
            <a:ext cx="2775313" cy="2343751"/>
          </a:xfrm>
          <a:prstGeom prst="rect">
            <a:avLst/>
          </a:prstGeom>
        </p:spPr>
      </p:pic>
      <p:pic>
        <p:nvPicPr>
          <p:cNvPr id="5" name="Content Placeholder 4" descr="A dog sitting on a wire fence&#10;&#10;Description generated with high confidence">
            <a:extLst>
              <a:ext uri="{FF2B5EF4-FFF2-40B4-BE49-F238E27FC236}">
                <a16:creationId xmlns:a16="http://schemas.microsoft.com/office/drawing/2014/main" id="{B0A3E70B-9BF5-49A5-851A-04AE55AA65A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792" r="-2" b="-2"/>
          <a:stretch/>
        </p:blipFill>
        <p:spPr>
          <a:xfrm>
            <a:off x="363304" y="321733"/>
            <a:ext cx="4069113" cy="2966630"/>
          </a:xfrm>
          <a:prstGeom prst="rect">
            <a:avLst/>
          </a:prstGeom>
        </p:spPr>
      </p:pic>
      <p:sp>
        <p:nvSpPr>
          <p:cNvPr id="2" name="Title 1">
            <a:extLst>
              <a:ext uri="{FF2B5EF4-FFF2-40B4-BE49-F238E27FC236}">
                <a16:creationId xmlns:a16="http://schemas.microsoft.com/office/drawing/2014/main" id="{82080219-5762-44A5-8B27-23644203CEB8}"/>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fontAlgn="base"/>
            <a:r>
              <a:rPr lang="en-US" sz="1600" dirty="0">
                <a:solidFill>
                  <a:srgbClr val="FFFFFF"/>
                </a:solidFill>
              </a:rPr>
              <a:t>Patterson 12- </a:t>
            </a:r>
            <a:r>
              <a:rPr lang="en-US" sz="1600" i="1" dirty="0">
                <a:solidFill>
                  <a:srgbClr val="FFFFFF"/>
                </a:solidFill>
              </a:rPr>
              <a:t>PATERSON, N.J. (CBS)</a:t>
            </a:r>
            <a:r>
              <a:rPr lang="en-US" sz="1600" dirty="0">
                <a:solidFill>
                  <a:srgbClr val="FFFFFF"/>
                </a:solidFill>
              </a:rPr>
              <a:t> — A dozen neglected dogs were found in an abandoned home in Paterson on Tuesday.</a:t>
            </a:r>
            <a:br>
              <a:rPr lang="en-US" sz="1600" dirty="0">
                <a:solidFill>
                  <a:srgbClr val="FFFFFF"/>
                </a:solidFill>
              </a:rPr>
            </a:br>
            <a:r>
              <a:rPr lang="en-US" sz="1600" dirty="0">
                <a:solidFill>
                  <a:srgbClr val="FFFFFF"/>
                </a:solidFill>
              </a:rPr>
              <a:t>The Ramapo-Bergen Animal Refuge says they rescued 12 dogs after receiving a call from Paterson Animal Control and Passaic County SPCA.</a:t>
            </a:r>
            <a:br>
              <a:rPr lang="en-US" sz="1600" dirty="0">
                <a:solidFill>
                  <a:srgbClr val="FFFFFF"/>
                </a:solidFill>
              </a:rPr>
            </a:br>
            <a:endParaRPr lang="en-US" sz="1600" dirty="0">
              <a:solidFill>
                <a:srgbClr val="FFFFFF"/>
              </a:solidFill>
            </a:endParaRPr>
          </a:p>
        </p:txBody>
      </p:sp>
    </p:spTree>
    <p:extLst>
      <p:ext uri="{BB962C8B-B14F-4D97-AF65-F5344CB8AC3E}">
        <p14:creationId xmlns:p14="http://schemas.microsoft.com/office/powerpoint/2010/main" val="1801756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28" name="Rectangle 27">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8B9F41C-1976-44E9-AFC2-326673518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497" y="927537"/>
            <a:ext cx="2434338" cy="1579265"/>
          </a:xfrm>
          <a:prstGeom prst="rect">
            <a:avLst/>
          </a:prstGeom>
        </p:spPr>
      </p:pic>
      <p:pic>
        <p:nvPicPr>
          <p:cNvPr id="13" name="Picture 12" descr="A brown and white dog wearing a costume&#10;&#10;Description generated with very high confidence">
            <a:extLst>
              <a:ext uri="{FF2B5EF4-FFF2-40B4-BE49-F238E27FC236}">
                <a16:creationId xmlns:a16="http://schemas.microsoft.com/office/drawing/2014/main" id="{644D2293-B0B3-40ED-B084-18D6B622A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815" y="3096468"/>
            <a:ext cx="1677701" cy="2956302"/>
          </a:xfrm>
          <a:prstGeom prst="rect">
            <a:avLst/>
          </a:prstGeom>
        </p:spPr>
      </p:pic>
      <p:pic>
        <p:nvPicPr>
          <p:cNvPr id="15" name="Picture 14" descr="A brown and white dog wearing a red leash&#10;&#10;Description generated with very high confidence">
            <a:extLst>
              <a:ext uri="{FF2B5EF4-FFF2-40B4-BE49-F238E27FC236}">
                <a16:creationId xmlns:a16="http://schemas.microsoft.com/office/drawing/2014/main" id="{E56EB283-4AD9-419B-AAAE-717804661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207" y="810881"/>
            <a:ext cx="1767203" cy="2945339"/>
          </a:xfrm>
          <a:prstGeom prst="rect">
            <a:avLst/>
          </a:prstGeom>
        </p:spPr>
      </p:pic>
      <p:pic>
        <p:nvPicPr>
          <p:cNvPr id="11" name="Picture 10" descr="A picture containing clipart&#10;&#10;Description generated with very high confidence">
            <a:extLst>
              <a:ext uri="{FF2B5EF4-FFF2-40B4-BE49-F238E27FC236}">
                <a16:creationId xmlns:a16="http://schemas.microsoft.com/office/drawing/2014/main" id="{B8ED90C6-86AA-4E72-927F-EC9B4439B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60" y="4847724"/>
            <a:ext cx="3044697" cy="626127"/>
          </a:xfrm>
          <a:prstGeom prst="rect">
            <a:avLst/>
          </a:prstGeom>
        </p:spPr>
      </p:pic>
      <p:sp>
        <p:nvSpPr>
          <p:cNvPr id="17" name="Content Placeholder 16">
            <a:extLst>
              <a:ext uri="{FF2B5EF4-FFF2-40B4-BE49-F238E27FC236}">
                <a16:creationId xmlns:a16="http://schemas.microsoft.com/office/drawing/2014/main" id="{10C683E5-ADB1-470E-B835-F50839C99BAA}"/>
              </a:ext>
            </a:extLst>
          </p:cNvPr>
          <p:cNvSpPr>
            <a:spLocks noGrp="1"/>
          </p:cNvSpPr>
          <p:nvPr>
            <p:ph idx="1"/>
          </p:nvPr>
        </p:nvSpPr>
        <p:spPr>
          <a:xfrm>
            <a:off x="8042353" y="1301660"/>
            <a:ext cx="3732245" cy="3589615"/>
          </a:xfrm>
        </p:spPr>
        <p:txBody>
          <a:bodyPr>
            <a:normAutofit fontScale="55000" lnSpcReduction="20000"/>
          </a:bodyPr>
          <a:lstStyle/>
          <a:p>
            <a:pPr marL="0" indent="0">
              <a:buNone/>
            </a:pPr>
            <a:endParaRPr lang="en-US" sz="3600" dirty="0"/>
          </a:p>
          <a:p>
            <a:r>
              <a:rPr lang="en-US" sz="3600" dirty="0"/>
              <a:t>The story of these 12 captured the attention of national and local news outlets, helping to show the heart and the cost of the rescue work RBARI undertakes, and bringing in $18,228 in support. </a:t>
            </a:r>
          </a:p>
          <a:p>
            <a:r>
              <a:rPr lang="en-US" sz="3600" dirty="0"/>
              <a:t>We are thrilled to report that after life saving grooming and care, all 12 have found their forever homes. </a:t>
            </a:r>
          </a:p>
          <a:p>
            <a:pPr marL="0" indent="0">
              <a:buNone/>
            </a:pPr>
            <a:endParaRPr lang="en-US" sz="1800" dirty="0"/>
          </a:p>
        </p:txBody>
      </p:sp>
    </p:spTree>
    <p:extLst>
      <p:ext uri="{BB962C8B-B14F-4D97-AF65-F5344CB8AC3E}">
        <p14:creationId xmlns:p14="http://schemas.microsoft.com/office/powerpoint/2010/main" val="360082367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618178-4B5C-46A4-9E68-052C31FA6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936FD40B-09C1-46D7-9E32-CC9BD7629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5" name="Picture 14" descr="A dog sitting on a tiled floor&#10;&#10;Description generated with very high confidence">
            <a:extLst>
              <a:ext uri="{FF2B5EF4-FFF2-40B4-BE49-F238E27FC236}">
                <a16:creationId xmlns:a16="http://schemas.microsoft.com/office/drawing/2014/main" id="{186D87DF-E3EC-4B47-832F-E2C47E1CB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144" y="3509963"/>
            <a:ext cx="3307434" cy="3026303"/>
          </a:xfrm>
          <a:prstGeom prst="rect">
            <a:avLst/>
          </a:prstGeom>
        </p:spPr>
      </p:pic>
      <p:pic>
        <p:nvPicPr>
          <p:cNvPr id="11" name="Picture 10">
            <a:extLst>
              <a:ext uri="{FF2B5EF4-FFF2-40B4-BE49-F238E27FC236}">
                <a16:creationId xmlns:a16="http://schemas.microsoft.com/office/drawing/2014/main" id="{E2CAD6C3-CB0D-4D64-987C-2F33403C7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805" y="1085342"/>
            <a:ext cx="4308687" cy="1436229"/>
          </a:xfrm>
          <a:prstGeom prst="rect">
            <a:avLst/>
          </a:prstGeom>
        </p:spPr>
      </p:pic>
      <p:pic>
        <p:nvPicPr>
          <p:cNvPr id="5" name="Content Placeholder 4" descr="A dog lying on a bed&#10;&#10;Description generated with very high confidence">
            <a:extLst>
              <a:ext uri="{FF2B5EF4-FFF2-40B4-BE49-F238E27FC236}">
                <a16:creationId xmlns:a16="http://schemas.microsoft.com/office/drawing/2014/main" id="{F34D911A-FD58-4B97-A967-331988DD7CE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94615" y="280175"/>
            <a:ext cx="2263661" cy="3008188"/>
          </a:xfrm>
          <a:prstGeom prst="rect">
            <a:avLst/>
          </a:prstGeom>
        </p:spPr>
      </p:pic>
      <p:pic>
        <p:nvPicPr>
          <p:cNvPr id="13" name="Picture 12">
            <a:extLst>
              <a:ext uri="{FF2B5EF4-FFF2-40B4-BE49-F238E27FC236}">
                <a16:creationId xmlns:a16="http://schemas.microsoft.com/office/drawing/2014/main" id="{6336FE56-2B86-4D66-9A08-916C5BBC8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49" y="321733"/>
            <a:ext cx="3465023" cy="2966630"/>
          </a:xfrm>
          <a:prstGeom prst="rect">
            <a:avLst/>
          </a:prstGeom>
        </p:spPr>
      </p:pic>
      <p:sp>
        <p:nvSpPr>
          <p:cNvPr id="2" name="Title 1">
            <a:extLst>
              <a:ext uri="{FF2B5EF4-FFF2-40B4-BE49-F238E27FC236}">
                <a16:creationId xmlns:a16="http://schemas.microsoft.com/office/drawing/2014/main" id="{F22E4A4B-833A-42E8-87CD-88D05A966D1E}"/>
              </a:ext>
            </a:extLst>
          </p:cNvPr>
          <p:cNvSpPr>
            <a:spLocks noGrp="1"/>
          </p:cNvSpPr>
          <p:nvPr>
            <p:ph type="title"/>
          </p:nvPr>
        </p:nvSpPr>
        <p:spPr>
          <a:xfrm>
            <a:off x="5021821" y="3812954"/>
            <a:ext cx="6465287" cy="1516014"/>
          </a:xfrm>
        </p:spPr>
        <p:txBody>
          <a:bodyPr vert="horz" lIns="91440" tIns="45720" rIns="91440" bIns="45720" rtlCol="0" anchor="b">
            <a:normAutofit fontScale="90000"/>
          </a:bodyPr>
          <a:lstStyle/>
          <a:p>
            <a:br>
              <a:rPr lang="en-US" sz="1900" dirty="0">
                <a:solidFill>
                  <a:srgbClr val="FFFFFF"/>
                </a:solidFill>
              </a:rPr>
            </a:br>
            <a:r>
              <a:rPr lang="en-US" sz="1900" b="1" dirty="0">
                <a:solidFill>
                  <a:srgbClr val="FFFFFF"/>
                </a:solidFill>
              </a:rPr>
              <a:t>Lexi -</a:t>
            </a:r>
            <a:r>
              <a:rPr lang="en-US" sz="1900" dirty="0">
                <a:solidFill>
                  <a:srgbClr val="FFFFFF"/>
                </a:solidFill>
              </a:rPr>
              <a:t> </a:t>
            </a:r>
            <a:r>
              <a:rPr lang="en-US" sz="1900" b="1" dirty="0">
                <a:solidFill>
                  <a:srgbClr val="FFFFFF"/>
                </a:solidFill>
              </a:rPr>
              <a:t>Pit Bull Puppy Survives 5-Story Jump from Building, Shelter Needs Help Paying for Care - People.com</a:t>
            </a:r>
            <a:br>
              <a:rPr lang="en-US" sz="1900" b="1" dirty="0">
                <a:solidFill>
                  <a:srgbClr val="FFFFFF"/>
                </a:solidFill>
              </a:rPr>
            </a:br>
            <a:br>
              <a:rPr lang="en-US" sz="1900" b="1" dirty="0">
                <a:solidFill>
                  <a:srgbClr val="FFFFFF"/>
                </a:solidFill>
              </a:rPr>
            </a:br>
            <a:r>
              <a:rPr lang="en-US" sz="1900" b="1" dirty="0">
                <a:solidFill>
                  <a:srgbClr val="FFFFFF"/>
                </a:solidFill>
              </a:rPr>
              <a:t>When RBARI took in Lexi we knew we needed to get support to help  with her medical care. By reaching out and sharing her story with news outlets we were able to raise close to $10,000 to help support her recovery, and gain new exposure from places like NBC news, and People.com. </a:t>
            </a:r>
            <a:endParaRPr lang="en-US" sz="1900" dirty="0">
              <a:solidFill>
                <a:srgbClr val="FFFFFF"/>
              </a:solidFill>
            </a:endParaRPr>
          </a:p>
        </p:txBody>
      </p:sp>
    </p:spTree>
    <p:extLst>
      <p:ext uri="{BB962C8B-B14F-4D97-AF65-F5344CB8AC3E}">
        <p14:creationId xmlns:p14="http://schemas.microsoft.com/office/powerpoint/2010/main" val="2339436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752524792"/>
              </p:ext>
            </p:extLst>
          </p:nvPr>
        </p:nvGraphicFramePr>
        <p:xfrm>
          <a:off x="768795" y="209671"/>
          <a:ext cx="10402029" cy="6284306"/>
        </p:xfrm>
        <a:graphic>
          <a:graphicData uri="http://schemas.openxmlformats.org/drawingml/2006/table">
            <a:tbl>
              <a:tblPr/>
              <a:tblGrid>
                <a:gridCol w="57669">
                  <a:extLst>
                    <a:ext uri="{9D8B030D-6E8A-4147-A177-3AD203B41FA5}">
                      <a16:colId xmlns:a16="http://schemas.microsoft.com/office/drawing/2014/main" val="20000"/>
                    </a:ext>
                  </a:extLst>
                </a:gridCol>
                <a:gridCol w="2702407">
                  <a:extLst>
                    <a:ext uri="{9D8B030D-6E8A-4147-A177-3AD203B41FA5}">
                      <a16:colId xmlns:a16="http://schemas.microsoft.com/office/drawing/2014/main" val="20001"/>
                    </a:ext>
                  </a:extLst>
                </a:gridCol>
                <a:gridCol w="390521">
                  <a:extLst>
                    <a:ext uri="{9D8B030D-6E8A-4147-A177-3AD203B41FA5}">
                      <a16:colId xmlns:a16="http://schemas.microsoft.com/office/drawing/2014/main" val="20002"/>
                    </a:ext>
                  </a:extLst>
                </a:gridCol>
                <a:gridCol w="1131393">
                  <a:extLst>
                    <a:ext uri="{9D8B030D-6E8A-4147-A177-3AD203B41FA5}">
                      <a16:colId xmlns:a16="http://schemas.microsoft.com/office/drawing/2014/main" val="20003"/>
                    </a:ext>
                  </a:extLst>
                </a:gridCol>
                <a:gridCol w="930560">
                  <a:extLst>
                    <a:ext uri="{9D8B030D-6E8A-4147-A177-3AD203B41FA5}">
                      <a16:colId xmlns:a16="http://schemas.microsoft.com/office/drawing/2014/main" val="20004"/>
                    </a:ext>
                  </a:extLst>
                </a:gridCol>
                <a:gridCol w="1115332">
                  <a:extLst>
                    <a:ext uri="{9D8B030D-6E8A-4147-A177-3AD203B41FA5}">
                      <a16:colId xmlns:a16="http://schemas.microsoft.com/office/drawing/2014/main" val="20005"/>
                    </a:ext>
                  </a:extLst>
                </a:gridCol>
                <a:gridCol w="582020">
                  <a:extLst>
                    <a:ext uri="{9D8B030D-6E8A-4147-A177-3AD203B41FA5}">
                      <a16:colId xmlns:a16="http://schemas.microsoft.com/office/drawing/2014/main" val="20006"/>
                    </a:ext>
                  </a:extLst>
                </a:gridCol>
                <a:gridCol w="1428598">
                  <a:extLst>
                    <a:ext uri="{9D8B030D-6E8A-4147-A177-3AD203B41FA5}">
                      <a16:colId xmlns:a16="http://schemas.microsoft.com/office/drawing/2014/main" val="20007"/>
                    </a:ext>
                  </a:extLst>
                </a:gridCol>
                <a:gridCol w="493836">
                  <a:extLst>
                    <a:ext uri="{9D8B030D-6E8A-4147-A177-3AD203B41FA5}">
                      <a16:colId xmlns:a16="http://schemas.microsoft.com/office/drawing/2014/main" val="20008"/>
                    </a:ext>
                  </a:extLst>
                </a:gridCol>
                <a:gridCol w="1569693">
                  <a:extLst>
                    <a:ext uri="{9D8B030D-6E8A-4147-A177-3AD203B41FA5}">
                      <a16:colId xmlns:a16="http://schemas.microsoft.com/office/drawing/2014/main" val="20009"/>
                    </a:ext>
                  </a:extLst>
                </a:gridCol>
              </a:tblGrid>
              <a:tr h="224106">
                <a:tc gridSpan="10">
                  <a:txBody>
                    <a:bodyPr/>
                    <a:lstStyle/>
                    <a:p>
                      <a:pPr algn="ctr" fontAlgn="b"/>
                      <a:r>
                        <a:rPr lang="en-US" sz="900" b="1" i="0" u="none" strike="noStrike" dirty="0">
                          <a:solidFill>
                            <a:srgbClr val="000000"/>
                          </a:solidFill>
                          <a:effectLst/>
                          <a:latin typeface="Calibri" panose="020F0502020204030204" pitchFamily="34" charset="0"/>
                        </a:rPr>
                        <a:t>Ramapo Bergen Animal Refuge, Inc.</a:t>
                      </a:r>
                    </a:p>
                  </a:txBody>
                  <a:tcPr marL="6466" marR="6466" marT="6466"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4106">
                <a:tc gridSpan="10">
                  <a:txBody>
                    <a:bodyPr/>
                    <a:lstStyle/>
                    <a:p>
                      <a:pPr algn="ctr" fontAlgn="b"/>
                      <a:r>
                        <a:rPr lang="en-US" sz="900" b="1" i="0" u="none" strike="noStrike" dirty="0">
                          <a:solidFill>
                            <a:srgbClr val="000000"/>
                          </a:solidFill>
                          <a:effectLst/>
                          <a:latin typeface="Calibri" panose="020F0502020204030204" pitchFamily="34" charset="0"/>
                        </a:rPr>
                        <a:t>Statement of Activities</a:t>
                      </a:r>
                    </a:p>
                  </a:txBody>
                  <a:tcPr marL="6466" marR="6466" marT="6466"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4106">
                <a:tc gridSpan="10">
                  <a:txBody>
                    <a:bodyPr/>
                    <a:lstStyle/>
                    <a:p>
                      <a:pPr algn="ctr" fontAlgn="b"/>
                      <a:r>
                        <a:rPr lang="en-US" sz="900" b="1" i="0" u="none" strike="noStrike">
                          <a:solidFill>
                            <a:srgbClr val="000000"/>
                          </a:solidFill>
                          <a:effectLst/>
                          <a:latin typeface="Calibri" panose="020F0502020204030204" pitchFamily="34" charset="0"/>
                        </a:rPr>
                        <a:t>For the Years Ended December 31, 2017, 2016, 2015 and 2014</a:t>
                      </a:r>
                    </a:p>
                  </a:txBody>
                  <a:tcPr marL="6466" marR="6466" marT="6466"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2017</a:t>
                      </a:r>
                    </a:p>
                  </a:txBody>
                  <a:tcPr marL="6466" marR="6466" marT="6466" marB="0" anchor="b">
                    <a:lnL>
                      <a:noFill/>
                    </a:lnL>
                    <a:lnR>
                      <a:noFill/>
                    </a:lnR>
                    <a:lnT>
                      <a:noFill/>
                    </a:lnT>
                    <a:lnB>
                      <a:noFill/>
                    </a:lnB>
                    <a:solidFill>
                      <a:srgbClr val="FFFFFF"/>
                    </a:solidFill>
                  </a:tcPr>
                </a:tc>
                <a:tc>
                  <a:txBody>
                    <a:bodyPr/>
                    <a:lstStyle/>
                    <a:p>
                      <a:pPr algn="ctr" fontAlgn="b"/>
                      <a:endParaRPr lang="en-US" sz="900" b="0" i="0" u="sng" strike="noStrike" dirty="0">
                        <a:solidFill>
                          <a:srgbClr val="000000"/>
                        </a:solidFill>
                        <a:effectLst/>
                        <a:latin typeface="Calibri" panose="020F0502020204030204" pitchFamily="34" charset="0"/>
                      </a:endParaRPr>
                    </a:p>
                  </a:txBody>
                  <a:tcPr marL="6466" marR="6466" marT="6466"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2016</a:t>
                      </a:r>
                    </a:p>
                  </a:txBody>
                  <a:tcPr marL="6466" marR="6466" marT="6466" marB="0" anchor="b">
                    <a:lnL>
                      <a:noFill/>
                    </a:lnL>
                    <a:lnR>
                      <a:noFill/>
                    </a:lnR>
                    <a:lnT>
                      <a:noFill/>
                    </a:lnT>
                    <a:lnB>
                      <a:noFill/>
                    </a:lnB>
                    <a:solidFill>
                      <a:srgbClr val="FFFFFF"/>
                    </a:solidFill>
                  </a:tcPr>
                </a:tc>
                <a:tc>
                  <a:txBody>
                    <a:bodyPr/>
                    <a:lstStyle/>
                    <a:p>
                      <a:pPr algn="ctr" fontAlgn="b"/>
                      <a:endParaRPr lang="en-US" sz="900" b="0" i="0" u="sng" strike="noStrike" dirty="0">
                        <a:solidFill>
                          <a:srgbClr val="000000"/>
                        </a:solidFill>
                        <a:effectLst/>
                        <a:latin typeface="Calibri" panose="020F0502020204030204" pitchFamily="34" charset="0"/>
                      </a:endParaRPr>
                    </a:p>
                  </a:txBody>
                  <a:tcPr marL="6466" marR="6466" marT="6466"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2015</a:t>
                      </a:r>
                    </a:p>
                  </a:txBody>
                  <a:tcPr marL="6466" marR="6466" marT="6466" marB="0" anchor="b">
                    <a:lnL>
                      <a:noFill/>
                    </a:lnL>
                    <a:lnR>
                      <a:noFill/>
                    </a:lnR>
                    <a:lnT>
                      <a:noFill/>
                    </a:lnT>
                    <a:lnB>
                      <a:noFill/>
                    </a:lnB>
                    <a:solidFill>
                      <a:srgbClr val="FFFFFF"/>
                    </a:solidFill>
                  </a:tcPr>
                </a:tc>
                <a:tc>
                  <a:txBody>
                    <a:bodyPr/>
                    <a:lstStyle/>
                    <a:p>
                      <a:pPr algn="ctr" fontAlgn="b"/>
                      <a:endParaRPr lang="en-US" sz="900" b="0" i="0" u="sng" strike="noStrike" dirty="0">
                        <a:solidFill>
                          <a:srgbClr val="000000"/>
                        </a:solidFill>
                        <a:effectLst/>
                        <a:latin typeface="Calibri" panose="020F0502020204030204" pitchFamily="34" charset="0"/>
                      </a:endParaRPr>
                    </a:p>
                  </a:txBody>
                  <a:tcPr marL="6466" marR="6466" marT="6466"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2014</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Unaudited</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Audited</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Audited</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Audited</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224106">
                <a:tc gridSpan="2">
                  <a:txBody>
                    <a:bodyPr/>
                    <a:lstStyle/>
                    <a:p>
                      <a:pPr algn="l" fontAlgn="b"/>
                      <a:r>
                        <a:rPr lang="en-US" sz="900" b="0" i="0" u="sng" strike="noStrike">
                          <a:solidFill>
                            <a:srgbClr val="000000"/>
                          </a:solidFill>
                          <a:effectLst/>
                          <a:latin typeface="Calibri" panose="020F0502020204030204" pitchFamily="34" charset="0"/>
                        </a:rPr>
                        <a:t>REVENUE</a:t>
                      </a:r>
                    </a:p>
                  </a:txBody>
                  <a:tcPr marL="6466" marR="6466" marT="6466"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06"/>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Fundraising</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378,076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258,279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      222,229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          284,583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Adoptions</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79,480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112,870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124,528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122,985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08"/>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General Donations</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341,036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304,810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dirty="0">
                          <a:solidFill>
                            <a:srgbClr val="000000"/>
                          </a:solidFill>
                          <a:effectLst/>
                          <a:latin typeface="Calibri" panose="020F0502020204030204" pitchFamily="34" charset="0"/>
                        </a:rPr>
                        <a:t>         367,378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699,878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Grants &amp; Foundations</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59,324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61,625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46,620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76,434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10"/>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Gift Shop</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3,149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3,408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2,661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7,547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861,065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740,992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763,416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1,191,427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24106">
                <a:tc gridSpan="2">
                  <a:txBody>
                    <a:bodyPr/>
                    <a:lstStyle/>
                    <a:p>
                      <a:pPr algn="l" fontAlgn="b"/>
                      <a:r>
                        <a:rPr lang="en-US" sz="900" b="0" i="0" u="none" strike="noStrike">
                          <a:solidFill>
                            <a:srgbClr val="000000"/>
                          </a:solidFill>
                          <a:effectLst/>
                          <a:latin typeface="Calibri" panose="020F0502020204030204" pitchFamily="34" charset="0"/>
                        </a:rPr>
                        <a:t>Other</a:t>
                      </a:r>
                    </a:p>
                  </a:txBody>
                  <a:tcPr marL="6466" marR="6466" marT="6466"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3"/>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Bequests</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338,212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392,218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435,067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2,672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14"/>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Investment Income &amp; Other</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334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1,840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5,090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9,521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338,546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394,058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dirty="0">
                          <a:solidFill>
                            <a:srgbClr val="000000"/>
                          </a:solidFill>
                          <a:effectLst/>
                          <a:latin typeface="Calibri" panose="020F0502020204030204" pitchFamily="34" charset="0"/>
                        </a:rPr>
                        <a:t>         440,157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12,193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7"/>
                  </a:ext>
                </a:extLst>
              </a:tr>
              <a:tr h="224106">
                <a:tc gridSpan="2">
                  <a:txBody>
                    <a:bodyPr/>
                    <a:lstStyle/>
                    <a:p>
                      <a:pPr algn="l" fontAlgn="b"/>
                      <a:r>
                        <a:rPr lang="en-US" sz="900" b="0" i="0" u="none" strike="noStrike">
                          <a:solidFill>
                            <a:srgbClr val="000000"/>
                          </a:solidFill>
                          <a:effectLst/>
                          <a:latin typeface="Calibri" panose="020F0502020204030204" pitchFamily="34" charset="0"/>
                        </a:rPr>
                        <a:t>Total Revenue and Other</a:t>
                      </a:r>
                    </a:p>
                  </a:txBody>
                  <a:tcPr marL="6466" marR="6466" marT="6466"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$ 1,199,611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$ 1,135,050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  1,203,573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       1,203,620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9"/>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20"/>
                  </a:ext>
                </a:extLst>
              </a:tr>
              <a:tr h="224106">
                <a:tc gridSpan="2">
                  <a:txBody>
                    <a:bodyPr/>
                    <a:lstStyle/>
                    <a:p>
                      <a:pPr algn="l" fontAlgn="b"/>
                      <a:r>
                        <a:rPr lang="en-US" sz="900" b="0" i="0" u="none" strike="noStrike">
                          <a:solidFill>
                            <a:srgbClr val="000000"/>
                          </a:solidFill>
                          <a:effectLst/>
                          <a:latin typeface="Calibri" panose="020F0502020204030204" pitchFamily="34" charset="0"/>
                        </a:rPr>
                        <a:t>EXPENSES</a:t>
                      </a:r>
                    </a:p>
                  </a:txBody>
                  <a:tcPr marL="6466" marR="6466" marT="6466"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21"/>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Program Services</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$ 1,367,325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$ 1,215,659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      835,958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          704,465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22"/>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Management &amp; General</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117,885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183,429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88,281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93,560 </a:t>
                      </a:r>
                    </a:p>
                  </a:txBody>
                  <a:tcPr marL="6466" marR="6466" marT="6466" marB="0" anchor="b">
                    <a:lnL>
                      <a:noFill/>
                    </a:lnL>
                    <a:lnR>
                      <a:noFill/>
                    </a:lnR>
                    <a:lnT>
                      <a:noFill/>
                    </a:lnT>
                    <a:lnB>
                      <a:noFill/>
                    </a:lnB>
                    <a:solidFill>
                      <a:srgbClr val="FFFFFF"/>
                    </a:solidFill>
                  </a:tcPr>
                </a:tc>
                <a:extLst>
                  <a:ext uri="{0D108BD9-81ED-4DB2-BD59-A6C34878D82A}">
                    <a16:rowId xmlns:a16="http://schemas.microsoft.com/office/drawing/2014/main" val="10023"/>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Fundraising</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18,590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7,488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21,247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26,191 </a:t>
                      </a:r>
                    </a:p>
                  </a:txBody>
                  <a:tcPr marL="6466" marR="6466" marT="6466"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Total Expenses</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1,503,800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1,406,576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945,486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dirty="0">
                          <a:solidFill>
                            <a:srgbClr val="000000"/>
                          </a:solidFill>
                          <a:effectLst/>
                          <a:latin typeface="Calibri" panose="020F0502020204030204" pitchFamily="34" charset="0"/>
                        </a:rPr>
                        <a:t>              824,216 </a:t>
                      </a:r>
                    </a:p>
                  </a:txBody>
                  <a:tcPr marL="6466" marR="6466" marT="646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224106">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0" i="0" u="none" strike="noStrike" dirty="0">
                          <a:solidFill>
                            <a:srgbClr val="000000"/>
                          </a:solidFill>
                          <a:effectLst/>
                          <a:latin typeface="Calibri" panose="020F0502020204030204" pitchFamily="34" charset="0"/>
                        </a:rPr>
                        <a:t> </a:t>
                      </a:r>
                    </a:p>
                  </a:txBody>
                  <a:tcPr marL="6466" marR="6466" marT="6466"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26"/>
                  </a:ext>
                </a:extLst>
              </a:tr>
              <a:tr h="233444">
                <a:tc gridSpan="3">
                  <a:txBody>
                    <a:bodyPr/>
                    <a:lstStyle/>
                    <a:p>
                      <a:pPr algn="l" fontAlgn="b"/>
                      <a:r>
                        <a:rPr lang="en-US" sz="900" b="1" i="0" u="none" strike="noStrike">
                          <a:solidFill>
                            <a:srgbClr val="000000"/>
                          </a:solidFill>
                          <a:effectLst/>
                          <a:latin typeface="Calibri" panose="020F0502020204030204" pitchFamily="34" charset="0"/>
                        </a:rPr>
                        <a:t>(Decrease)/Increase in Net Assets</a:t>
                      </a:r>
                    </a:p>
                  </a:txBody>
                  <a:tcPr marL="6466" marR="6466" marT="6466"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900" b="1" i="0" u="none" strike="noStrike">
                          <a:solidFill>
                            <a:srgbClr val="000000"/>
                          </a:solidFill>
                          <a:effectLst/>
                          <a:latin typeface="Calibri" panose="020F0502020204030204" pitchFamily="34" charset="0"/>
                        </a:rPr>
                        <a:t> $  (304,189)</a:t>
                      </a:r>
                    </a:p>
                  </a:txBody>
                  <a:tcPr marL="6466" marR="6466" marT="6466"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  (271,526)</a:t>
                      </a:r>
                    </a:p>
                  </a:txBody>
                  <a:tcPr marL="6466" marR="6466" marT="6466"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1" i="0" u="none" strike="noStrike">
                          <a:solidFill>
                            <a:srgbClr val="000000"/>
                          </a:solidFill>
                          <a:effectLst/>
                          <a:latin typeface="Calibri" panose="020F0502020204030204" pitchFamily="34" charset="0"/>
                        </a:rPr>
                        <a:t> $     258,087 </a:t>
                      </a:r>
                    </a:p>
                  </a:txBody>
                  <a:tcPr marL="6466" marR="6466" marT="6466"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dirty="0">
                          <a:solidFill>
                            <a:srgbClr val="000000"/>
                          </a:solidFill>
                          <a:effectLst/>
                          <a:latin typeface="Calibri" panose="020F0502020204030204" pitchFamily="34" charset="0"/>
                        </a:rPr>
                        <a:t> </a:t>
                      </a:r>
                    </a:p>
                  </a:txBody>
                  <a:tcPr marL="6466" marR="6466" marT="6466" marB="0" anchor="b">
                    <a:lnL>
                      <a:noFill/>
                    </a:lnL>
                    <a:lnR>
                      <a:noFill/>
                    </a:lnR>
                    <a:lnT>
                      <a:noFill/>
                    </a:lnT>
                    <a:lnB>
                      <a:noFill/>
                    </a:lnB>
                    <a:solidFill>
                      <a:srgbClr val="FFFFFF"/>
                    </a:solidFill>
                  </a:tcPr>
                </a:tc>
                <a:tc>
                  <a:txBody>
                    <a:bodyPr/>
                    <a:lstStyle/>
                    <a:p>
                      <a:pPr algn="ctr" fontAlgn="b"/>
                      <a:r>
                        <a:rPr lang="en-US" sz="900" b="1" i="0" u="none" strike="noStrike" dirty="0">
                          <a:solidFill>
                            <a:srgbClr val="000000"/>
                          </a:solidFill>
                          <a:effectLst/>
                          <a:latin typeface="Calibri" panose="020F0502020204030204" pitchFamily="34" charset="0"/>
                        </a:rPr>
                        <a:t> $          379,404 </a:t>
                      </a:r>
                    </a:p>
                  </a:txBody>
                  <a:tcPr marL="6466" marR="6466" marT="6466"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549517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 large brown dog lying on the floor&#10;&#10;Description generated with very high confidence">
            <a:extLst>
              <a:ext uri="{FF2B5EF4-FFF2-40B4-BE49-F238E27FC236}">
                <a16:creationId xmlns:a16="http://schemas.microsoft.com/office/drawing/2014/main" id="{437FCE4E-A72D-4503-98C0-9AF3B8FA8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593745"/>
            <a:ext cx="3425609" cy="3425609"/>
          </a:xfrm>
          <a:prstGeom prst="rect">
            <a:avLst/>
          </a:prstGeom>
        </p:spPr>
      </p:pic>
      <p:pic>
        <p:nvPicPr>
          <p:cNvPr id="7" name="Picture 6">
            <a:extLst>
              <a:ext uri="{FF2B5EF4-FFF2-40B4-BE49-F238E27FC236}">
                <a16:creationId xmlns:a16="http://schemas.microsoft.com/office/drawing/2014/main" id="{E6A1CC18-EA44-4E40-9925-E88F8006F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29" y="1020710"/>
            <a:ext cx="3433324" cy="2571678"/>
          </a:xfrm>
          <a:prstGeom prst="rect">
            <a:avLst/>
          </a:prstGeom>
        </p:spPr>
      </p:pic>
      <p:cxnSp>
        <p:nvCxnSpPr>
          <p:cNvPr id="42" name="Straight Connector 41">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8D1E6F1-C64B-47AA-B46B-B44886430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725" y="616905"/>
            <a:ext cx="3423916" cy="3423916"/>
          </a:xfrm>
          <a:prstGeom prst="rect">
            <a:avLst/>
          </a:prstGeom>
        </p:spPr>
      </p:pic>
      <p:sp>
        <p:nvSpPr>
          <p:cNvPr id="2" name="Title 1">
            <a:extLst>
              <a:ext uri="{FF2B5EF4-FFF2-40B4-BE49-F238E27FC236}">
                <a16:creationId xmlns:a16="http://schemas.microsoft.com/office/drawing/2014/main" id="{5C761835-B21E-44AF-A605-BC4BC6895278}"/>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br>
              <a:rPr lang="en-US" sz="1400" dirty="0">
                <a:solidFill>
                  <a:srgbClr val="FFFFFF"/>
                </a:solidFill>
              </a:rPr>
            </a:br>
            <a:br>
              <a:rPr lang="en-US" sz="1400" dirty="0">
                <a:solidFill>
                  <a:srgbClr val="FFFFFF"/>
                </a:solidFill>
              </a:rPr>
            </a:br>
            <a:br>
              <a:rPr lang="en-US" sz="1400" dirty="0">
                <a:solidFill>
                  <a:srgbClr val="FFFFFF"/>
                </a:solidFill>
              </a:rPr>
            </a:br>
            <a:br>
              <a:rPr lang="en-US" sz="1400" dirty="0">
                <a:solidFill>
                  <a:srgbClr val="FFFFFF"/>
                </a:solidFill>
              </a:rPr>
            </a:br>
            <a:br>
              <a:rPr lang="en-US" sz="1400" dirty="0">
                <a:solidFill>
                  <a:srgbClr val="FFFFFF"/>
                </a:solidFill>
              </a:rPr>
            </a:br>
            <a:r>
              <a:rPr lang="en-US" sz="1400" b="1" dirty="0">
                <a:solidFill>
                  <a:srgbClr val="FFFFFF"/>
                </a:solidFill>
              </a:rPr>
              <a:t>Kira - </a:t>
            </a:r>
            <a:r>
              <a:rPr lang="en-US" sz="1400" dirty="0">
                <a:solidFill>
                  <a:srgbClr val="FFFFFF"/>
                </a:solidFill>
              </a:rPr>
              <a:t>When 2-year-old Boxer Kira came to the Ramapo Bergen Animal Refuge, she was half the weight she should have been and in bad shape. Now the organization is nursing her back to health, and is asking the public's help for her medical bills. – NJ 101.5 </a:t>
            </a:r>
            <a:br>
              <a:rPr lang="en-US" sz="1400" dirty="0">
                <a:solidFill>
                  <a:srgbClr val="FFFFFF"/>
                </a:solidFill>
              </a:rPr>
            </a:br>
            <a:endParaRPr lang="en-US" sz="1400" dirty="0">
              <a:solidFill>
                <a:srgbClr val="FFFFFF"/>
              </a:solidFill>
            </a:endParaRPr>
          </a:p>
        </p:txBody>
      </p:sp>
    </p:spTree>
    <p:extLst>
      <p:ext uri="{BB962C8B-B14F-4D97-AF65-F5344CB8AC3E}">
        <p14:creationId xmlns:p14="http://schemas.microsoft.com/office/powerpoint/2010/main" val="1633638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dog looking at the camera&#10;&#10;Description generated with very high confidence">
            <a:extLst>
              <a:ext uri="{FF2B5EF4-FFF2-40B4-BE49-F238E27FC236}">
                <a16:creationId xmlns:a16="http://schemas.microsoft.com/office/drawing/2014/main" id="{DED1C5CB-9568-4C3C-B029-322035FC9C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9180" y="307731"/>
            <a:ext cx="3997637" cy="3997637"/>
          </a:xfrm>
          <a:prstGeom prst="rect">
            <a:avLst/>
          </a:prstGeom>
        </p:spPr>
      </p:pic>
      <p:pic>
        <p:nvPicPr>
          <p:cNvPr id="7" name="Picture 6" descr="A picture containing person, indoor, wall, animal&#10;&#10;Description generated with very high confidence">
            <a:extLst>
              <a:ext uri="{FF2B5EF4-FFF2-40B4-BE49-F238E27FC236}">
                <a16:creationId xmlns:a16="http://schemas.microsoft.com/office/drawing/2014/main" id="{5ADE59F0-0D6E-4409-BE33-9E873FB3B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183" y="307731"/>
            <a:ext cx="3997637" cy="3997637"/>
          </a:xfrm>
          <a:prstGeom prst="rect">
            <a:avLst/>
          </a:prstGeom>
        </p:spPr>
      </p:pic>
      <p:sp>
        <p:nvSpPr>
          <p:cNvPr id="2" name="Title 1">
            <a:extLst>
              <a:ext uri="{FF2B5EF4-FFF2-40B4-BE49-F238E27FC236}">
                <a16:creationId xmlns:a16="http://schemas.microsoft.com/office/drawing/2014/main" id="{900F9197-B96D-4BF3-A709-AB317DB987C5}"/>
              </a:ext>
            </a:extLst>
          </p:cNvPr>
          <p:cNvSpPr>
            <a:spLocks noGrp="1"/>
          </p:cNvSpPr>
          <p:nvPr>
            <p:ph type="title"/>
          </p:nvPr>
        </p:nvSpPr>
        <p:spPr>
          <a:xfrm>
            <a:off x="527538" y="4756638"/>
            <a:ext cx="11139854" cy="930447"/>
          </a:xfrm>
        </p:spPr>
        <p:txBody>
          <a:bodyPr vert="horz" lIns="91440" tIns="45720" rIns="91440" bIns="45720" rtlCol="0" anchor="b">
            <a:normAutofit fontScale="90000"/>
          </a:bodyPr>
          <a:lstStyle/>
          <a:p>
            <a:pPr algn="ctr"/>
            <a:r>
              <a:rPr lang="en-US" sz="2400" b="1" dirty="0">
                <a:solidFill>
                  <a:srgbClr val="FFFFFF"/>
                </a:solidFill>
              </a:rPr>
              <a:t>Kira</a:t>
            </a:r>
            <a:r>
              <a:rPr lang="en-US" sz="2400" dirty="0">
                <a:solidFill>
                  <a:srgbClr val="FFFFFF"/>
                </a:solidFill>
              </a:rPr>
              <a:t> is currently thriving in her foster home where she continues to gain weight and recover. Her story brought in an outpouring of support and $24,485 in donations.</a:t>
            </a:r>
            <a:br>
              <a:rPr lang="en-US" sz="1800" dirty="0">
                <a:solidFill>
                  <a:srgbClr val="FFFFFF"/>
                </a:solidFill>
              </a:rPr>
            </a:br>
            <a:endParaRPr lang="en-US" sz="1800" dirty="0">
              <a:solidFill>
                <a:srgbClr val="FFFFFF"/>
              </a:solidFill>
            </a:endParaRPr>
          </a:p>
        </p:txBody>
      </p:sp>
    </p:spTree>
    <p:extLst>
      <p:ext uri="{BB962C8B-B14F-4D97-AF65-F5344CB8AC3E}">
        <p14:creationId xmlns:p14="http://schemas.microsoft.com/office/powerpoint/2010/main" val="3191980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7" name="Rectangle 33">
            <a:extLst>
              <a:ext uri="{FF2B5EF4-FFF2-40B4-BE49-F238E27FC236}">
                <a16:creationId xmlns:a16="http://schemas.microsoft.com/office/drawing/2014/main" id="{C18DD249-7BAF-43E4-96D2-897DF8277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3FD65E3-4E8F-40F8-B00F-C3CA65D8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71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DFA2231-FFDF-4250-983C-D460855A3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3709A93-4FBF-496D-9228-3D3DBCF50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5906"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C6F8F5A-EAFE-459F-8F54-9D86D539F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sign&#10;&#10;Description generated with very high confidence">
            <a:extLst>
              <a:ext uri="{FF2B5EF4-FFF2-40B4-BE49-F238E27FC236}">
                <a16:creationId xmlns:a16="http://schemas.microsoft.com/office/drawing/2014/main" id="{A5F48D8A-0DDD-4CFB-8425-454587201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326" y="3796452"/>
            <a:ext cx="1740731" cy="2559898"/>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361D5F01-31FC-460D-B479-EFA37D561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651" y="2410692"/>
            <a:ext cx="2671976" cy="884109"/>
          </a:xfrm>
          <a:prstGeom prst="rect">
            <a:avLst/>
          </a:prstGeom>
        </p:spPr>
      </p:pic>
      <p:pic>
        <p:nvPicPr>
          <p:cNvPr id="9" name="Picture 8" descr="A brown and white dog standing in the grass&#10;&#10;Description generated with very high confidence">
            <a:extLst>
              <a:ext uri="{FF2B5EF4-FFF2-40B4-BE49-F238E27FC236}">
                <a16:creationId xmlns:a16="http://schemas.microsoft.com/office/drawing/2014/main" id="{B7CBBC5E-2128-4F9A-A9CE-06EA19B0E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908" y="3851366"/>
            <a:ext cx="2364317" cy="2450069"/>
          </a:xfrm>
          <a:prstGeom prst="rect">
            <a:avLst/>
          </a:prstGeom>
        </p:spPr>
      </p:pic>
      <p:sp>
        <p:nvSpPr>
          <p:cNvPr id="2" name="Title 1">
            <a:extLst>
              <a:ext uri="{FF2B5EF4-FFF2-40B4-BE49-F238E27FC236}">
                <a16:creationId xmlns:a16="http://schemas.microsoft.com/office/drawing/2014/main" id="{47BA8539-1E73-467A-9403-BF0C2A33178E}"/>
              </a:ext>
            </a:extLst>
          </p:cNvPr>
          <p:cNvSpPr>
            <a:spLocks noGrp="1"/>
          </p:cNvSpPr>
          <p:nvPr>
            <p:ph type="title"/>
          </p:nvPr>
        </p:nvSpPr>
        <p:spPr>
          <a:xfrm>
            <a:off x="792685" y="261257"/>
            <a:ext cx="4474140" cy="5986196"/>
          </a:xfrm>
        </p:spPr>
        <p:txBody>
          <a:bodyPr vert="horz" lIns="91440" tIns="45720" rIns="91440" bIns="45720" rtlCol="0" anchor="b">
            <a:normAutofit/>
          </a:bodyPr>
          <a:lstStyle/>
          <a:p>
            <a:r>
              <a:rPr lang="en-US" sz="2700" dirty="0"/>
              <a:t>Through persistent efforts of outreach, RBARI has not only helped rescue the dogs and cats who needed us most, but these stories directly resulted in elevating our reputation, increasing our support base, and brought in new donors. </a:t>
            </a:r>
            <a:br>
              <a:rPr lang="en-US" sz="2700" dirty="0"/>
            </a:br>
            <a:br>
              <a:rPr lang="en-US" sz="2700" dirty="0"/>
            </a:br>
            <a:r>
              <a:rPr lang="en-US" sz="2700" dirty="0"/>
              <a:t>All of this led to RBARI being selected as one of the 30 shelters in the US that makes America proud.  </a:t>
            </a:r>
            <a:br>
              <a:rPr lang="en-US" sz="2700" dirty="0"/>
            </a:br>
            <a:endParaRPr lang="en-US" sz="2700" dirty="0">
              <a:solidFill>
                <a:srgbClr val="FF0000"/>
              </a:solidFill>
            </a:endParaRPr>
          </a:p>
        </p:txBody>
      </p:sp>
      <p:sp>
        <p:nvSpPr>
          <p:cNvPr id="3" name="Rectangle 2">
            <a:extLst>
              <a:ext uri="{FF2B5EF4-FFF2-40B4-BE49-F238E27FC236}">
                <a16:creationId xmlns:a16="http://schemas.microsoft.com/office/drawing/2014/main" id="{9AD17399-C14D-4934-823A-003E15F3A857}"/>
              </a:ext>
            </a:extLst>
          </p:cNvPr>
          <p:cNvSpPr/>
          <p:nvPr/>
        </p:nvSpPr>
        <p:spPr>
          <a:xfrm>
            <a:off x="6159651" y="556565"/>
            <a:ext cx="6096000" cy="1477328"/>
          </a:xfrm>
          <a:prstGeom prst="rect">
            <a:avLst/>
          </a:prstGeom>
        </p:spPr>
        <p:txBody>
          <a:bodyPr>
            <a:spAutoFit/>
          </a:bodyPr>
          <a:lstStyle/>
          <a:p>
            <a:br>
              <a:rPr lang="en-US" dirty="0">
                <a:solidFill>
                  <a:srgbClr val="FF0000"/>
                </a:solidFill>
              </a:rPr>
            </a:br>
            <a:r>
              <a:rPr lang="en-US" sz="2400" dirty="0">
                <a:solidFill>
                  <a:srgbClr val="FF0000"/>
                </a:solidFill>
              </a:rPr>
              <a:t>“Rescue, rehabilitation, medical care, a no-kill policy, and finding new owners – RBARI does it all.” – TopDogTips.com</a:t>
            </a:r>
            <a:endParaRPr lang="en-US" sz="2400" dirty="0"/>
          </a:p>
        </p:txBody>
      </p:sp>
    </p:spTree>
    <p:extLst>
      <p:ext uri="{BB962C8B-B14F-4D97-AF65-F5344CB8AC3E}">
        <p14:creationId xmlns:p14="http://schemas.microsoft.com/office/powerpoint/2010/main" val="259195568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A1C639-D15E-46AD-88D4-A9D3EDCDE770}"/>
              </a:ext>
            </a:extLst>
          </p:cNvPr>
          <p:cNvPicPr>
            <a:picLocks noChangeAspect="1"/>
          </p:cNvPicPr>
          <p:nvPr/>
        </p:nvPicPr>
        <p:blipFill rotWithShape="1">
          <a:blip r:embed="rId2">
            <a:extLst>
              <a:ext uri="{28A0092B-C50C-407E-A947-70E740481C1C}">
                <a14:useLocalDpi xmlns:a14="http://schemas.microsoft.com/office/drawing/2010/main" val="0"/>
              </a:ext>
            </a:extLst>
          </a:blip>
          <a:srcRect r="3619" b="2"/>
          <a:stretch/>
        </p:blipFill>
        <p:spPr>
          <a:xfrm>
            <a:off x="307245" y="348850"/>
            <a:ext cx="2648371" cy="3751207"/>
          </a:xfrm>
          <a:prstGeom prst="rect">
            <a:avLst/>
          </a:prstGeom>
        </p:spPr>
      </p:pic>
      <p:sp>
        <p:nvSpPr>
          <p:cNvPr id="52" name="Rectangle 48">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 yellow dog wearing a hat&#10;&#10;Description generated with very high confidence">
            <a:extLst>
              <a:ext uri="{FF2B5EF4-FFF2-40B4-BE49-F238E27FC236}">
                <a16:creationId xmlns:a16="http://schemas.microsoft.com/office/drawing/2014/main" id="{9F8BF4EF-92F0-471B-A110-9843F28C6166}"/>
              </a:ext>
            </a:extLst>
          </p:cNvPr>
          <p:cNvPicPr>
            <a:picLocks noChangeAspect="1"/>
          </p:cNvPicPr>
          <p:nvPr/>
        </p:nvPicPr>
        <p:blipFill rotWithShape="1">
          <a:blip r:embed="rId3">
            <a:extLst>
              <a:ext uri="{28A0092B-C50C-407E-A947-70E740481C1C}">
                <a14:useLocalDpi xmlns:a14="http://schemas.microsoft.com/office/drawing/2010/main" val="0"/>
              </a:ext>
            </a:extLst>
          </a:blip>
          <a:srcRect l="28745" r="35952" b="-2"/>
          <a:stretch/>
        </p:blipFill>
        <p:spPr>
          <a:xfrm>
            <a:off x="3277348" y="414232"/>
            <a:ext cx="2659472" cy="3766713"/>
          </a:xfrm>
          <a:prstGeom prst="rect">
            <a:avLst/>
          </a:prstGeom>
        </p:spPr>
      </p:pic>
      <p:pic>
        <p:nvPicPr>
          <p:cNvPr id="5" name="Content Placeholder 4" descr="A brown and white dog looking at the camera&#10;&#10;Description generated with very high confidence">
            <a:extLst>
              <a:ext uri="{FF2B5EF4-FFF2-40B4-BE49-F238E27FC236}">
                <a16:creationId xmlns:a16="http://schemas.microsoft.com/office/drawing/2014/main" id="{B2135331-557C-437C-A0AB-81389BE12DB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851" r="-2" b="-2"/>
          <a:stretch/>
        </p:blipFill>
        <p:spPr>
          <a:xfrm>
            <a:off x="6258552" y="477749"/>
            <a:ext cx="2646677" cy="3748792"/>
          </a:xfrm>
          <a:prstGeom prst="rect">
            <a:avLst/>
          </a:prstGeom>
        </p:spPr>
      </p:pic>
      <p:cxnSp>
        <p:nvCxnSpPr>
          <p:cNvPr id="55" name="Straight Connector 54">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descr="A dog sitting on top of a sign&#10;&#10;Description generated with high confidence">
            <a:extLst>
              <a:ext uri="{FF2B5EF4-FFF2-40B4-BE49-F238E27FC236}">
                <a16:creationId xmlns:a16="http://schemas.microsoft.com/office/drawing/2014/main" id="{5F52CF9C-2C6C-4AD2-8AC9-8E2B6907B393}"/>
              </a:ext>
            </a:extLst>
          </p:cNvPr>
          <p:cNvPicPr>
            <a:picLocks noChangeAspect="1"/>
          </p:cNvPicPr>
          <p:nvPr/>
        </p:nvPicPr>
        <p:blipFill rotWithShape="1">
          <a:blip r:embed="rId5">
            <a:extLst>
              <a:ext uri="{28A0092B-C50C-407E-A947-70E740481C1C}">
                <a14:useLocalDpi xmlns:a14="http://schemas.microsoft.com/office/drawing/2010/main" val="0"/>
              </a:ext>
            </a:extLst>
          </a:blip>
          <a:srcRect l="19638" r="9696" b="1"/>
          <a:stretch/>
        </p:blipFill>
        <p:spPr>
          <a:xfrm>
            <a:off x="9225269" y="455018"/>
            <a:ext cx="2648372" cy="3747690"/>
          </a:xfrm>
          <a:prstGeom prst="rect">
            <a:avLst/>
          </a:prstGeom>
        </p:spPr>
      </p:pic>
      <p:cxnSp>
        <p:nvCxnSpPr>
          <p:cNvPr id="57" name="Straight Connector 56">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D09C2E6-449C-4B28-9277-75AC4055D85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2600" dirty="0">
                <a:solidFill>
                  <a:srgbClr val="FFFFFF"/>
                </a:solidFill>
              </a:rPr>
              <a:t>RBARI’s elevated position amongst shelters paid off big time when two of our dogs were selected to participate in Animal Planet’s Dog Bowl, a nationally aired event. </a:t>
            </a:r>
          </a:p>
        </p:txBody>
      </p:sp>
    </p:spTree>
    <p:extLst>
      <p:ext uri="{BB962C8B-B14F-4D97-AF65-F5344CB8AC3E}">
        <p14:creationId xmlns:p14="http://schemas.microsoft.com/office/powerpoint/2010/main" val="2521168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2A4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book, dog, indoor&#10;&#10;Description generated with very high confidence">
            <a:extLst>
              <a:ext uri="{FF2B5EF4-FFF2-40B4-BE49-F238E27FC236}">
                <a16:creationId xmlns:a16="http://schemas.microsoft.com/office/drawing/2014/main" id="{1244DDD6-E4DE-47B1-8E93-E16E28925D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07" r="2" b="5175"/>
          <a:stretch/>
        </p:blipFill>
        <p:spPr>
          <a:xfrm>
            <a:off x="20" y="10"/>
            <a:ext cx="7534636" cy="6857990"/>
          </a:xfrm>
          <a:prstGeom prst="rect">
            <a:avLst/>
          </a:prstGeom>
        </p:spPr>
      </p:pic>
      <p:sp>
        <p:nvSpPr>
          <p:cNvPr id="2" name="Title 1">
            <a:extLst>
              <a:ext uri="{FF2B5EF4-FFF2-40B4-BE49-F238E27FC236}">
                <a16:creationId xmlns:a16="http://schemas.microsoft.com/office/drawing/2014/main" id="{22605EFC-98B3-467A-9DFF-2F5EA020A437}"/>
              </a:ext>
            </a:extLst>
          </p:cNvPr>
          <p:cNvSpPr>
            <a:spLocks noGrp="1"/>
          </p:cNvSpPr>
          <p:nvPr>
            <p:ph type="title"/>
          </p:nvPr>
        </p:nvSpPr>
        <p:spPr>
          <a:xfrm>
            <a:off x="8153400" y="640081"/>
            <a:ext cx="3395130" cy="5255364"/>
          </a:xfrm>
        </p:spPr>
        <p:txBody>
          <a:bodyPr vert="horz" lIns="91440" tIns="45720" rIns="91440" bIns="45720" rtlCol="0" anchor="ctr">
            <a:normAutofit/>
          </a:bodyPr>
          <a:lstStyle/>
          <a:p>
            <a:r>
              <a:rPr lang="en-US" sz="2100" dirty="0">
                <a:solidFill>
                  <a:srgbClr val="FFFFFF"/>
                </a:solidFill>
              </a:rPr>
              <a:t>After the Dog Bowl, RBARI was selected to participate in another national event – </a:t>
            </a:r>
            <a:r>
              <a:rPr lang="en-US" sz="2100" b="1" dirty="0" err="1">
                <a:solidFill>
                  <a:srgbClr val="FFFFFF"/>
                </a:solidFill>
              </a:rPr>
              <a:t>Petplan’s</a:t>
            </a:r>
            <a:r>
              <a:rPr lang="en-US" sz="2100" b="1" dirty="0">
                <a:solidFill>
                  <a:srgbClr val="FFFFFF"/>
                </a:solidFill>
              </a:rPr>
              <a:t> Tournament of Tails.</a:t>
            </a:r>
            <a:br>
              <a:rPr lang="en-US" sz="2100" dirty="0">
                <a:solidFill>
                  <a:srgbClr val="FFFFFF"/>
                </a:solidFill>
              </a:rPr>
            </a:br>
            <a:br>
              <a:rPr lang="en-US" sz="2100" dirty="0">
                <a:solidFill>
                  <a:srgbClr val="FFFFFF"/>
                </a:solidFill>
              </a:rPr>
            </a:br>
            <a:r>
              <a:rPr lang="en-US" sz="2100" dirty="0">
                <a:solidFill>
                  <a:srgbClr val="FFFFFF"/>
                </a:solidFill>
              </a:rPr>
              <a:t>By utilizing our growing media contacts, mobilizing our base, and building on our outreach momentum, </a:t>
            </a:r>
            <a:r>
              <a:rPr lang="en-US" sz="2100" b="1" dirty="0">
                <a:solidFill>
                  <a:srgbClr val="FFFFFF"/>
                </a:solidFill>
              </a:rPr>
              <a:t>RBARI was able to beat out 32 other shelters across the US</a:t>
            </a:r>
            <a:r>
              <a:rPr lang="en-US" sz="2100" dirty="0">
                <a:solidFill>
                  <a:srgbClr val="FFFFFF"/>
                </a:solidFill>
              </a:rPr>
              <a:t>, including </a:t>
            </a:r>
            <a:r>
              <a:rPr lang="en-US" sz="2100" b="1" dirty="0">
                <a:solidFill>
                  <a:srgbClr val="FFFFFF"/>
                </a:solidFill>
              </a:rPr>
              <a:t>our last round of competition with a shelter that was triple our size and budget </a:t>
            </a:r>
            <a:r>
              <a:rPr lang="en-US" sz="2100" dirty="0">
                <a:solidFill>
                  <a:srgbClr val="FFFFFF"/>
                </a:solidFill>
              </a:rPr>
              <a:t>to </a:t>
            </a:r>
            <a:r>
              <a:rPr lang="en-US" sz="2100" b="1" u="sng" dirty="0">
                <a:solidFill>
                  <a:srgbClr val="FFFFFF"/>
                </a:solidFill>
              </a:rPr>
              <a:t>win the tournament!</a:t>
            </a:r>
          </a:p>
        </p:txBody>
      </p:sp>
    </p:spTree>
    <p:extLst>
      <p:ext uri="{BB962C8B-B14F-4D97-AF65-F5344CB8AC3E}">
        <p14:creationId xmlns:p14="http://schemas.microsoft.com/office/powerpoint/2010/main" val="3183684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5A96F05-8E2A-41C5-8FC1-DA99A1524EE7}"/>
              </a:ext>
            </a:extLst>
          </p:cNvPr>
          <p:cNvSpPr>
            <a:spLocks noGrp="1"/>
          </p:cNvSpPr>
          <p:nvPr>
            <p:ph type="title"/>
          </p:nvPr>
        </p:nvSpPr>
        <p:spPr>
          <a:xfrm>
            <a:off x="838200" y="963877"/>
            <a:ext cx="3494362" cy="4930246"/>
          </a:xfrm>
        </p:spPr>
        <p:txBody>
          <a:bodyPr>
            <a:normAutofit fontScale="90000"/>
          </a:bodyPr>
          <a:lstStyle/>
          <a:p>
            <a:pPr algn="r"/>
            <a:r>
              <a:rPr lang="en-US" sz="3700" dirty="0">
                <a:solidFill>
                  <a:schemeClr val="accent1"/>
                </a:solidFill>
              </a:rPr>
              <a:t>The results of these expanded media efforts are reflected in our data, which shows increased traffic and engagement from our community. </a:t>
            </a:r>
          </a:p>
        </p:txBody>
      </p:sp>
      <p:sp>
        <p:nvSpPr>
          <p:cNvPr id="3" name="Content Placeholder 2">
            <a:extLst>
              <a:ext uri="{FF2B5EF4-FFF2-40B4-BE49-F238E27FC236}">
                <a16:creationId xmlns:a16="http://schemas.microsoft.com/office/drawing/2014/main" id="{C92716E6-4075-4495-A219-776F0E13035A}"/>
              </a:ext>
            </a:extLst>
          </p:cNvPr>
          <p:cNvSpPr>
            <a:spLocks noGrp="1"/>
          </p:cNvSpPr>
          <p:nvPr>
            <p:ph idx="1"/>
          </p:nvPr>
        </p:nvSpPr>
        <p:spPr>
          <a:xfrm>
            <a:off x="4976031" y="963877"/>
            <a:ext cx="6377769" cy="4930246"/>
          </a:xfrm>
        </p:spPr>
        <p:txBody>
          <a:bodyPr anchor="ctr">
            <a:normAutofit/>
          </a:bodyPr>
          <a:lstStyle/>
          <a:p>
            <a:pPr lvl="0"/>
            <a:r>
              <a:rPr lang="en-US" sz="1500" dirty="0"/>
              <a:t>Compared to this time last year...</a:t>
            </a:r>
          </a:p>
          <a:p>
            <a:pPr lvl="1"/>
            <a:r>
              <a:rPr lang="en-US" sz="1500" b="1" u="sng" dirty="0"/>
              <a:t>Adoptable Dogs section of the website </a:t>
            </a:r>
            <a:r>
              <a:rPr lang="en-US" sz="1500" b="1" dirty="0"/>
              <a:t> </a:t>
            </a:r>
            <a:r>
              <a:rPr lang="en-US" sz="1500" dirty="0"/>
              <a:t>Up from </a:t>
            </a:r>
            <a:r>
              <a:rPr lang="en-US" sz="1500" b="1" dirty="0"/>
              <a:t>41,758 </a:t>
            </a:r>
            <a:r>
              <a:rPr lang="en-US" sz="1500" dirty="0"/>
              <a:t>unique visitors to </a:t>
            </a:r>
            <a:r>
              <a:rPr lang="en-US" sz="1500" b="1" dirty="0"/>
              <a:t>179,365 (+308%) </a:t>
            </a:r>
          </a:p>
          <a:p>
            <a:pPr lvl="1"/>
            <a:r>
              <a:rPr lang="en-US" sz="1500" b="1" u="sng" dirty="0"/>
              <a:t>Home Page</a:t>
            </a:r>
            <a:r>
              <a:rPr lang="en-US" sz="1500" dirty="0"/>
              <a:t> Up from</a:t>
            </a:r>
            <a:r>
              <a:rPr lang="en-US" sz="1500" b="1" dirty="0"/>
              <a:t> 49,643 </a:t>
            </a:r>
            <a:r>
              <a:rPr lang="en-US" sz="1500" dirty="0"/>
              <a:t>unique visitors to </a:t>
            </a:r>
            <a:r>
              <a:rPr lang="en-US" sz="1500" b="1" dirty="0"/>
              <a:t>137,688 </a:t>
            </a:r>
            <a:r>
              <a:rPr lang="en-US" sz="1500" dirty="0"/>
              <a:t> </a:t>
            </a:r>
            <a:r>
              <a:rPr lang="en-US" sz="1500" b="1" dirty="0"/>
              <a:t>(+177% )</a:t>
            </a:r>
          </a:p>
          <a:p>
            <a:pPr lvl="1"/>
            <a:r>
              <a:rPr lang="en-US" sz="1500" b="1" u="sng" dirty="0"/>
              <a:t>Facebook</a:t>
            </a:r>
            <a:r>
              <a:rPr lang="en-US" sz="1500" b="1" dirty="0"/>
              <a:t> </a:t>
            </a:r>
            <a:r>
              <a:rPr lang="en-US" sz="1500" dirty="0"/>
              <a:t>traffic pulled into the website from Facebook is up from </a:t>
            </a:r>
            <a:r>
              <a:rPr lang="en-US" sz="1500" b="1" dirty="0"/>
              <a:t>6,939 </a:t>
            </a:r>
            <a:r>
              <a:rPr lang="en-US" sz="1500" dirty="0"/>
              <a:t>to </a:t>
            </a:r>
            <a:r>
              <a:rPr lang="en-US" sz="1500" b="1" dirty="0"/>
              <a:t>18,905 unique visitors</a:t>
            </a:r>
            <a:r>
              <a:rPr lang="en-US" sz="1500" dirty="0"/>
              <a:t> </a:t>
            </a:r>
            <a:r>
              <a:rPr lang="en-US" sz="1500" b="1" dirty="0"/>
              <a:t>(almost every single one of our Facebook page's followers, which is at 18,963!) </a:t>
            </a:r>
            <a:endParaRPr lang="en-US" sz="1500" dirty="0"/>
          </a:p>
          <a:p>
            <a:pPr lvl="1"/>
            <a:r>
              <a:rPr lang="en-US" sz="1500" b="1" u="sng" dirty="0"/>
              <a:t>Instagram</a:t>
            </a:r>
            <a:r>
              <a:rPr lang="en-US" sz="1500" b="1" dirty="0"/>
              <a:t> </a:t>
            </a:r>
            <a:r>
              <a:rPr lang="en-US" sz="1500" dirty="0"/>
              <a:t>traffic puled into website from the multiple accounts we run is up from </a:t>
            </a:r>
            <a:r>
              <a:rPr lang="en-US" sz="1500" b="1" dirty="0"/>
              <a:t>81</a:t>
            </a:r>
            <a:r>
              <a:rPr lang="en-US" sz="1500" dirty="0"/>
              <a:t> to </a:t>
            </a:r>
            <a:r>
              <a:rPr lang="en-US" sz="1500" b="1" dirty="0"/>
              <a:t>1871</a:t>
            </a:r>
            <a:r>
              <a:rPr lang="en-US" sz="1500" dirty="0"/>
              <a:t> unique visitors </a:t>
            </a:r>
            <a:r>
              <a:rPr lang="en-US" sz="1500" b="1" dirty="0"/>
              <a:t>(+999%)</a:t>
            </a:r>
          </a:p>
          <a:p>
            <a:pPr lvl="1"/>
            <a:r>
              <a:rPr lang="en-US" sz="1500" dirty="0"/>
              <a:t> </a:t>
            </a:r>
            <a:r>
              <a:rPr lang="en-US" sz="1500" b="1" dirty="0"/>
              <a:t>CBS, News 12, The Dodo, &amp; One Green Planet articles </a:t>
            </a:r>
            <a:r>
              <a:rPr lang="en-US" sz="1500" dirty="0"/>
              <a:t>pulled in close to 2000 unique visitors at </a:t>
            </a:r>
            <a:r>
              <a:rPr lang="en-US" sz="1500" b="1" dirty="0"/>
              <a:t>1823 (up from 599 from CBS alone)</a:t>
            </a:r>
            <a:endParaRPr lang="en-US" sz="1500" dirty="0"/>
          </a:p>
          <a:p>
            <a:pPr lvl="0"/>
            <a:r>
              <a:rPr lang="en-US" sz="1500" dirty="0"/>
              <a:t>Unique site visitors in the United States is up from </a:t>
            </a:r>
            <a:r>
              <a:rPr lang="en-US" sz="1500" b="1" dirty="0"/>
              <a:t>59,049 </a:t>
            </a:r>
            <a:r>
              <a:rPr lang="en-US" sz="1500" dirty="0"/>
              <a:t>to </a:t>
            </a:r>
            <a:r>
              <a:rPr lang="en-US" sz="1500" b="1" dirty="0"/>
              <a:t>181,330 (+172%)</a:t>
            </a:r>
          </a:p>
          <a:p>
            <a:pPr lvl="0"/>
            <a:r>
              <a:rPr lang="en-US" sz="1500" b="1" dirty="0"/>
              <a:t>Facebook</a:t>
            </a:r>
            <a:r>
              <a:rPr lang="en-US" sz="1500" dirty="0"/>
              <a:t> </a:t>
            </a:r>
            <a:r>
              <a:rPr lang="en-US" sz="1500" b="1" dirty="0"/>
              <a:t>Up</a:t>
            </a:r>
            <a:r>
              <a:rPr lang="en-US" sz="1500" dirty="0"/>
              <a:t> by </a:t>
            </a:r>
            <a:r>
              <a:rPr lang="en-US" sz="1500" b="1" dirty="0"/>
              <a:t>4,256</a:t>
            </a:r>
            <a:r>
              <a:rPr lang="en-US" sz="1500" dirty="0"/>
              <a:t> followers</a:t>
            </a:r>
          </a:p>
          <a:p>
            <a:pPr lvl="0"/>
            <a:r>
              <a:rPr lang="en-US" sz="1500" b="1" dirty="0"/>
              <a:t>Combined Instagram accounts Up</a:t>
            </a:r>
            <a:r>
              <a:rPr lang="en-US" sz="1500" dirty="0"/>
              <a:t> </a:t>
            </a:r>
            <a:r>
              <a:rPr lang="en-US" sz="1500" b="1" dirty="0"/>
              <a:t>4,005</a:t>
            </a:r>
            <a:r>
              <a:rPr lang="en-US" sz="1500" dirty="0"/>
              <a:t> followers</a:t>
            </a:r>
          </a:p>
          <a:p>
            <a:pPr marL="0" indent="0">
              <a:buNone/>
            </a:pPr>
            <a:r>
              <a:rPr lang="en-US" sz="1500" b="1" dirty="0"/>
              <a:t>*unique visitors</a:t>
            </a:r>
            <a:r>
              <a:rPr lang="en-US" sz="1500" dirty="0"/>
              <a:t> = an individual visitor as opposed to a visitor returning multiple times. </a:t>
            </a:r>
          </a:p>
        </p:txBody>
      </p:sp>
    </p:spTree>
    <p:extLst>
      <p:ext uri="{BB962C8B-B14F-4D97-AF65-F5344CB8AC3E}">
        <p14:creationId xmlns:p14="http://schemas.microsoft.com/office/powerpoint/2010/main" val="2766998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at with its mouth open&#10;&#10;Description generated with very high confidence">
            <a:extLst>
              <a:ext uri="{FF2B5EF4-FFF2-40B4-BE49-F238E27FC236}">
                <a16:creationId xmlns:a16="http://schemas.microsoft.com/office/drawing/2014/main" id="{5099496D-EA37-4DF2-9039-017DD9295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66" y="642069"/>
            <a:ext cx="3483526" cy="2612644"/>
          </a:xfrm>
          <a:prstGeom prst="rect">
            <a:avLst/>
          </a:prstGeom>
        </p:spPr>
      </p:pic>
      <p:pic>
        <p:nvPicPr>
          <p:cNvPr id="15" name="Picture 14" descr="A cat lying on a bed&#10;&#10;Description generated with high confidence">
            <a:extLst>
              <a:ext uri="{FF2B5EF4-FFF2-40B4-BE49-F238E27FC236}">
                <a16:creationId xmlns:a16="http://schemas.microsoft.com/office/drawing/2014/main" id="{4D8A6846-7AA5-4E12-962C-23EAB9BB0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338" y="896779"/>
            <a:ext cx="2804299" cy="2103224"/>
          </a:xfrm>
          <a:prstGeom prst="rect">
            <a:avLst/>
          </a:prstGeom>
        </p:spPr>
      </p:pic>
      <p:pic>
        <p:nvPicPr>
          <p:cNvPr id="13" name="Picture 12" descr="A large brown dog lying on a bed&#10;&#10;Description generated with very high confidence">
            <a:extLst>
              <a:ext uri="{FF2B5EF4-FFF2-40B4-BE49-F238E27FC236}">
                <a16:creationId xmlns:a16="http://schemas.microsoft.com/office/drawing/2014/main" id="{A871D2E4-7FC3-476B-A883-FD23497E0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8276" y="628649"/>
            <a:ext cx="1979613" cy="2639484"/>
          </a:xfrm>
          <a:prstGeom prst="rect">
            <a:avLst/>
          </a:prstGeom>
        </p:spPr>
      </p:pic>
      <p:pic>
        <p:nvPicPr>
          <p:cNvPr id="4" name="Picture 3" descr="A dog looking at the camera&#10;&#10;Description generated with very high confidence">
            <a:extLst>
              <a:ext uri="{FF2B5EF4-FFF2-40B4-BE49-F238E27FC236}">
                <a16:creationId xmlns:a16="http://schemas.microsoft.com/office/drawing/2014/main" id="{1923A8D7-504F-41B4-BE62-0AD039AD5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66" y="3505904"/>
            <a:ext cx="3483526" cy="2612644"/>
          </a:xfrm>
          <a:prstGeom prst="rect">
            <a:avLst/>
          </a:prstGeom>
        </p:spPr>
      </p:pic>
      <p:sp>
        <p:nvSpPr>
          <p:cNvPr id="2" name="Title 1">
            <a:extLst>
              <a:ext uri="{FF2B5EF4-FFF2-40B4-BE49-F238E27FC236}">
                <a16:creationId xmlns:a16="http://schemas.microsoft.com/office/drawing/2014/main" id="{4993614E-B0A5-4497-B7FF-A0E27F16D733}"/>
              </a:ext>
            </a:extLst>
          </p:cNvPr>
          <p:cNvSpPr>
            <a:spLocks noGrp="1"/>
          </p:cNvSpPr>
          <p:nvPr>
            <p:ph type="title"/>
          </p:nvPr>
        </p:nvSpPr>
        <p:spPr>
          <a:xfrm>
            <a:off x="5021821" y="4004732"/>
            <a:ext cx="6465287" cy="1324235"/>
          </a:xfrm>
        </p:spPr>
        <p:txBody>
          <a:bodyPr vert="horz" lIns="91440" tIns="45720" rIns="91440" bIns="45720" rtlCol="0" anchor="b">
            <a:normAutofit fontScale="90000"/>
          </a:bodyPr>
          <a:lstStyle/>
          <a:p>
            <a:r>
              <a:rPr lang="en-US" sz="1600" dirty="0"/>
              <a:t>Coming full circle, the increased media exposure expanded our brand recognition and our support base thereby allowing us to take on extraordinary rescue cases. These rescue cases in turn brought in additional donations that helped to support the care of both the urgent medical cases as well as the dogs and cats we care for every day. Through our urgent medical appeals the Betty Lou Emergency Medical Fund brought in close to $143,000 in 2017. So while you might have seen Kira or </a:t>
            </a:r>
            <a:r>
              <a:rPr lang="en-US" sz="1600" dirty="0" err="1"/>
              <a:t>Everley’s</a:t>
            </a:r>
            <a:r>
              <a:rPr lang="en-US" sz="1600" dirty="0"/>
              <a:t> face on the appeal or in the news, they paid the generosity showed to them forward by helping others who needed us, but who might not have made the media spotlight. </a:t>
            </a:r>
          </a:p>
        </p:txBody>
      </p:sp>
    </p:spTree>
    <p:extLst>
      <p:ext uri="{BB962C8B-B14F-4D97-AF65-F5344CB8AC3E}">
        <p14:creationId xmlns:p14="http://schemas.microsoft.com/office/powerpoint/2010/main" val="143589639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29C209-5523-4A1C-BC06-57A8F569101E}"/>
              </a:ext>
            </a:extLst>
          </p:cNvPr>
          <p:cNvSpPr>
            <a:spLocks noGrp="1"/>
          </p:cNvSpPr>
          <p:nvPr>
            <p:ph idx="1"/>
          </p:nvPr>
        </p:nvSpPr>
        <p:spPr>
          <a:xfrm>
            <a:off x="838200" y="1042532"/>
            <a:ext cx="10515600" cy="5116959"/>
          </a:xfrm>
        </p:spPr>
        <p:txBody>
          <a:bodyPr>
            <a:normAutofit fontScale="85000" lnSpcReduction="10000"/>
          </a:bodyPr>
          <a:lstStyle/>
          <a:p>
            <a:pPr marL="0" indent="0">
              <a:buNone/>
            </a:pPr>
            <a:r>
              <a:rPr lang="en-US" b="1" dirty="0"/>
              <a:t>RENOVATION:</a:t>
            </a:r>
          </a:p>
          <a:p>
            <a:r>
              <a:rPr lang="en-US" dirty="0"/>
              <a:t>Drawings &amp; renovation plan submitted to the Oakland Planning Board in July, 2017. Entire plan, including 8 variances, were all approved in one meeting.</a:t>
            </a:r>
          </a:p>
          <a:p>
            <a:r>
              <a:rPr lang="en-US" dirty="0"/>
              <a:t>Planning Board memorialized renovation plans in August.  Planning Board and Town Attorney merged RBARI’s 2 lots, incorporating the donation of land from our neighbor to enable expansion.</a:t>
            </a:r>
          </a:p>
          <a:p>
            <a:pPr marL="0" indent="0">
              <a:buNone/>
            </a:pPr>
            <a:r>
              <a:rPr lang="en-US" b="1" dirty="0"/>
              <a:t>CAPITAL CAMPAIGN</a:t>
            </a:r>
            <a:r>
              <a:rPr lang="en-US" dirty="0"/>
              <a:t>: </a:t>
            </a:r>
          </a:p>
          <a:p>
            <a:r>
              <a:rPr lang="en-US" dirty="0"/>
              <a:t>The latter part of November, 2017, we engaged </a:t>
            </a:r>
            <a:r>
              <a:rPr lang="en-US" dirty="0" err="1"/>
              <a:t>Ruotolo</a:t>
            </a:r>
            <a:r>
              <a:rPr lang="en-US" dirty="0"/>
              <a:t> Associates to perform a Pre-Capital Campaign Study for RBARI to determine feasibility of funding the project. </a:t>
            </a:r>
          </a:p>
          <a:p>
            <a:r>
              <a:rPr lang="en-US" dirty="0"/>
              <a:t>Two rounds of Interviews with RBARI supporters &amp; donators have been conducted thus far with the third &amp; final imminent.</a:t>
            </a:r>
          </a:p>
          <a:p>
            <a:r>
              <a:rPr lang="en-US" dirty="0"/>
              <a:t>Focus Groups involving different groups are being set up.</a:t>
            </a:r>
          </a:p>
          <a:p>
            <a:r>
              <a:rPr lang="en-US" dirty="0"/>
              <a:t>We anticipate having results of this study by end of June.</a:t>
            </a:r>
          </a:p>
          <a:p>
            <a:pPr marL="0" indent="0">
              <a:buNone/>
            </a:pPr>
            <a:endParaRPr lang="en-US" dirty="0"/>
          </a:p>
        </p:txBody>
      </p:sp>
    </p:spTree>
    <p:extLst>
      <p:ext uri="{BB962C8B-B14F-4D97-AF65-F5344CB8AC3E}">
        <p14:creationId xmlns:p14="http://schemas.microsoft.com/office/powerpoint/2010/main" val="2169880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small dog sitting on a chair&#10;&#10;Description generated with very high confidence">
            <a:extLst>
              <a:ext uri="{FF2B5EF4-FFF2-40B4-BE49-F238E27FC236}">
                <a16:creationId xmlns:a16="http://schemas.microsoft.com/office/drawing/2014/main" id="{D6696289-9FC6-42D6-A691-F55942040B8D}"/>
              </a:ext>
            </a:extLst>
          </p:cNvPr>
          <p:cNvPicPr>
            <a:picLocks noChangeAspect="1"/>
          </p:cNvPicPr>
          <p:nvPr/>
        </p:nvPicPr>
        <p:blipFill rotWithShape="1">
          <a:blip r:embed="rId2">
            <a:extLst>
              <a:ext uri="{28A0092B-C50C-407E-A947-70E740481C1C}">
                <a14:useLocalDpi xmlns:a14="http://schemas.microsoft.com/office/drawing/2010/main" val="0"/>
              </a:ext>
            </a:extLst>
          </a:blip>
          <a:srcRect r="5863" b="2"/>
          <a:stretch/>
        </p:blipFill>
        <p:spPr>
          <a:xfrm>
            <a:off x="6256859" y="431043"/>
            <a:ext cx="2648371" cy="3751012"/>
          </a:xfrm>
          <a:prstGeom prst="rect">
            <a:avLst/>
          </a:prstGeom>
        </p:spPr>
      </p:pic>
      <p:sp>
        <p:nvSpPr>
          <p:cNvPr id="65" name="Rectangle 64">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 name="Content Placeholder 13" descr="A cat lying on a rug&#10;&#10;Description generated with very high confidence">
            <a:extLst>
              <a:ext uri="{FF2B5EF4-FFF2-40B4-BE49-F238E27FC236}">
                <a16:creationId xmlns:a16="http://schemas.microsoft.com/office/drawing/2014/main" id="{13E5DD2C-5662-4BDF-8965-4C7ED0AC31F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868" r="19131" b="-1"/>
          <a:stretch/>
        </p:blipFill>
        <p:spPr>
          <a:xfrm>
            <a:off x="320041" y="424865"/>
            <a:ext cx="2659472" cy="3763369"/>
          </a:xfrm>
          <a:prstGeom prst="rect">
            <a:avLst/>
          </a:prstGeom>
        </p:spPr>
      </p:pic>
      <p:pic>
        <p:nvPicPr>
          <p:cNvPr id="9" name="Picture 8" descr="A dog sitting in the grass&#10;&#10;Description generated with very high confidence">
            <a:extLst>
              <a:ext uri="{FF2B5EF4-FFF2-40B4-BE49-F238E27FC236}">
                <a16:creationId xmlns:a16="http://schemas.microsoft.com/office/drawing/2014/main" id="{CFD8289B-AD5B-44F4-BB64-5CBD5B37928B}"/>
              </a:ext>
            </a:extLst>
          </p:cNvPr>
          <p:cNvPicPr>
            <a:picLocks noChangeAspect="1"/>
          </p:cNvPicPr>
          <p:nvPr/>
        </p:nvPicPr>
        <p:blipFill rotWithShape="1">
          <a:blip r:embed="rId4">
            <a:extLst>
              <a:ext uri="{28A0092B-C50C-407E-A947-70E740481C1C}">
                <a14:useLocalDpi xmlns:a14="http://schemas.microsoft.com/office/drawing/2010/main" val="0"/>
              </a:ext>
            </a:extLst>
          </a:blip>
          <a:srcRect r="2285" b="2"/>
          <a:stretch/>
        </p:blipFill>
        <p:spPr>
          <a:xfrm>
            <a:off x="3290143" y="432145"/>
            <a:ext cx="2646677" cy="3748808"/>
          </a:xfrm>
          <a:prstGeom prst="rect">
            <a:avLst/>
          </a:prstGeom>
        </p:spPr>
      </p:pic>
      <p:cxnSp>
        <p:nvCxnSpPr>
          <p:cNvPr id="71" name="Straight Connector 70">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7" name="Picture 16" descr="A cat sitting on a chair&#10;&#10;Description generated with very high confidence">
            <a:extLst>
              <a:ext uri="{FF2B5EF4-FFF2-40B4-BE49-F238E27FC236}">
                <a16:creationId xmlns:a16="http://schemas.microsoft.com/office/drawing/2014/main" id="{98B380F4-681D-417E-857A-0EA788552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9675" y="432145"/>
            <a:ext cx="2648372" cy="2118697"/>
          </a:xfrm>
          <a:prstGeom prst="rect">
            <a:avLst/>
          </a:prstGeom>
        </p:spPr>
      </p:pic>
      <p:cxnSp>
        <p:nvCxnSpPr>
          <p:cNvPr id="73" name="Straight Connector 72">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1AEEF2A-A9E8-4FCF-9CBA-AABB907787E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1400" dirty="0">
                <a:solidFill>
                  <a:srgbClr val="FFFFFF"/>
                </a:solidFill>
              </a:rPr>
              <a:t>It is only by working together, and keeping our focus on what is best for those we are entrusted to care for that RBARI can continue to grow and prosper. We thank you for your commitment and dedication, and for being here for this annual meeting. </a:t>
            </a:r>
            <a:r>
              <a:rPr lang="en-US" sz="1400" dirty="0">
                <a:solidFill>
                  <a:schemeClr val="bg1"/>
                </a:solidFill>
              </a:rPr>
              <a:t>Words can only go so far. We now invite you to enjoy a video of the work you made possible, and the lives you have directly helped to save.</a:t>
            </a:r>
          </a:p>
        </p:txBody>
      </p:sp>
      <p:pic>
        <p:nvPicPr>
          <p:cNvPr id="21" name="Picture 20" descr="A close up of a sign&#10;&#10;Description generated with very high confidence">
            <a:extLst>
              <a:ext uri="{FF2B5EF4-FFF2-40B4-BE49-F238E27FC236}">
                <a16:creationId xmlns:a16="http://schemas.microsoft.com/office/drawing/2014/main" id="{4F97E7F6-939D-4541-800B-5243AA950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436" y="2806558"/>
            <a:ext cx="2142850" cy="1381676"/>
          </a:xfrm>
          <a:prstGeom prst="rect">
            <a:avLst/>
          </a:prstGeom>
        </p:spPr>
      </p:pic>
    </p:spTree>
    <p:extLst>
      <p:ext uri="{BB962C8B-B14F-4D97-AF65-F5344CB8AC3E}">
        <p14:creationId xmlns:p14="http://schemas.microsoft.com/office/powerpoint/2010/main" val="125381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47055200"/>
              </p:ext>
            </p:extLst>
          </p:nvPr>
        </p:nvGraphicFramePr>
        <p:xfrm>
          <a:off x="728024" y="232968"/>
          <a:ext cx="10303017" cy="6037168"/>
        </p:xfrm>
        <a:graphic>
          <a:graphicData uri="http://schemas.openxmlformats.org/drawingml/2006/table">
            <a:tbl>
              <a:tblPr/>
              <a:tblGrid>
                <a:gridCol w="731401">
                  <a:extLst>
                    <a:ext uri="{9D8B030D-6E8A-4147-A177-3AD203B41FA5}">
                      <a16:colId xmlns:a16="http://schemas.microsoft.com/office/drawing/2014/main" val="20000"/>
                    </a:ext>
                  </a:extLst>
                </a:gridCol>
                <a:gridCol w="2388247">
                  <a:extLst>
                    <a:ext uri="{9D8B030D-6E8A-4147-A177-3AD203B41FA5}">
                      <a16:colId xmlns:a16="http://schemas.microsoft.com/office/drawing/2014/main" val="20001"/>
                    </a:ext>
                  </a:extLst>
                </a:gridCol>
                <a:gridCol w="955300">
                  <a:extLst>
                    <a:ext uri="{9D8B030D-6E8A-4147-A177-3AD203B41FA5}">
                      <a16:colId xmlns:a16="http://schemas.microsoft.com/office/drawing/2014/main" val="20002"/>
                    </a:ext>
                  </a:extLst>
                </a:gridCol>
                <a:gridCol w="1146702">
                  <a:extLst>
                    <a:ext uri="{9D8B030D-6E8A-4147-A177-3AD203B41FA5}">
                      <a16:colId xmlns:a16="http://schemas.microsoft.com/office/drawing/2014/main" val="20003"/>
                    </a:ext>
                  </a:extLst>
                </a:gridCol>
                <a:gridCol w="644485">
                  <a:extLst>
                    <a:ext uri="{9D8B030D-6E8A-4147-A177-3AD203B41FA5}">
                      <a16:colId xmlns:a16="http://schemas.microsoft.com/office/drawing/2014/main" val="20004"/>
                    </a:ext>
                  </a:extLst>
                </a:gridCol>
                <a:gridCol w="1085674">
                  <a:extLst>
                    <a:ext uri="{9D8B030D-6E8A-4147-A177-3AD203B41FA5}">
                      <a16:colId xmlns:a16="http://schemas.microsoft.com/office/drawing/2014/main" val="20005"/>
                    </a:ext>
                  </a:extLst>
                </a:gridCol>
                <a:gridCol w="586100">
                  <a:extLst>
                    <a:ext uri="{9D8B030D-6E8A-4147-A177-3AD203B41FA5}">
                      <a16:colId xmlns:a16="http://schemas.microsoft.com/office/drawing/2014/main" val="20006"/>
                    </a:ext>
                  </a:extLst>
                </a:gridCol>
                <a:gridCol w="1066123">
                  <a:extLst>
                    <a:ext uri="{9D8B030D-6E8A-4147-A177-3AD203B41FA5}">
                      <a16:colId xmlns:a16="http://schemas.microsoft.com/office/drawing/2014/main" val="20007"/>
                    </a:ext>
                  </a:extLst>
                </a:gridCol>
                <a:gridCol w="695209">
                  <a:extLst>
                    <a:ext uri="{9D8B030D-6E8A-4147-A177-3AD203B41FA5}">
                      <a16:colId xmlns:a16="http://schemas.microsoft.com/office/drawing/2014/main" val="20008"/>
                    </a:ext>
                  </a:extLst>
                </a:gridCol>
                <a:gridCol w="1003776">
                  <a:extLst>
                    <a:ext uri="{9D8B030D-6E8A-4147-A177-3AD203B41FA5}">
                      <a16:colId xmlns:a16="http://schemas.microsoft.com/office/drawing/2014/main" val="20009"/>
                    </a:ext>
                  </a:extLst>
                </a:gridCol>
              </a:tblGrid>
              <a:tr h="224863">
                <a:tc gridSpan="10">
                  <a:txBody>
                    <a:bodyPr/>
                    <a:lstStyle/>
                    <a:p>
                      <a:pPr algn="ctr" fontAlgn="b"/>
                      <a:r>
                        <a:rPr lang="en-US" sz="900" b="1" i="0" u="none" strike="noStrike">
                          <a:solidFill>
                            <a:srgbClr val="000000"/>
                          </a:solidFill>
                          <a:effectLst/>
                          <a:latin typeface="Calibri" panose="020F0502020204030204" pitchFamily="34" charset="0"/>
                        </a:rPr>
                        <a:t>Ramapo Bergen Animal Refuge, Inc.</a:t>
                      </a:r>
                    </a:p>
                  </a:txBody>
                  <a:tcPr marL="6060" marR="6060" marT="606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9374">
                <a:tc gridSpan="10">
                  <a:txBody>
                    <a:bodyPr/>
                    <a:lstStyle/>
                    <a:p>
                      <a:pPr algn="ctr" fontAlgn="b"/>
                      <a:r>
                        <a:rPr lang="en-US" sz="900" b="1" i="0" u="none" strike="noStrike">
                          <a:solidFill>
                            <a:srgbClr val="000000"/>
                          </a:solidFill>
                          <a:effectLst/>
                          <a:latin typeface="Calibri" panose="020F0502020204030204" pitchFamily="34" charset="0"/>
                        </a:rPr>
                        <a:t>Statement of Financial Position</a:t>
                      </a:r>
                    </a:p>
                  </a:txBody>
                  <a:tcPr marL="6060" marR="6060" marT="606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9374">
                <a:tc gridSpan="10">
                  <a:txBody>
                    <a:bodyPr/>
                    <a:lstStyle/>
                    <a:p>
                      <a:pPr algn="ctr" fontAlgn="b"/>
                      <a:r>
                        <a:rPr lang="en-US" sz="900" b="1" i="0" u="none" strike="noStrike">
                          <a:solidFill>
                            <a:srgbClr val="000000"/>
                          </a:solidFill>
                          <a:effectLst/>
                          <a:latin typeface="Calibri" panose="020F0502020204030204" pitchFamily="34" charset="0"/>
                        </a:rPr>
                        <a:t>For the Years Ended December 31, 2017, 2016, 2015 and 2014</a:t>
                      </a:r>
                    </a:p>
                  </a:txBody>
                  <a:tcPr marL="6060" marR="6060" marT="606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2017</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2016</a:t>
                      </a:r>
                    </a:p>
                  </a:txBody>
                  <a:tcPr marL="6060" marR="6060" marT="6060" marB="0" anchor="b">
                    <a:lnL>
                      <a:noFill/>
                    </a:lnL>
                    <a:lnR>
                      <a:noFill/>
                    </a:lnR>
                    <a:lnT>
                      <a:noFill/>
                    </a:lnT>
                    <a:lnB>
                      <a:noFill/>
                    </a:lnB>
                    <a:solidFill>
                      <a:srgbClr val="FFFFFF"/>
                    </a:solidFill>
                  </a:tcPr>
                </a:tc>
                <a:tc>
                  <a:txBody>
                    <a:bodyPr/>
                    <a:lstStyle/>
                    <a:p>
                      <a:pPr algn="ctr" fontAlgn="b"/>
                      <a:endParaRPr lang="en-US" sz="900" b="0" i="0" u="sng" strike="noStrike" dirty="0">
                        <a:solidFill>
                          <a:srgbClr val="000000"/>
                        </a:solidFill>
                        <a:effectLst/>
                        <a:latin typeface="Calibri" panose="020F0502020204030204" pitchFamily="34" charset="0"/>
                      </a:endParaRPr>
                    </a:p>
                  </a:txBody>
                  <a:tcPr marL="6060" marR="6060" marT="6060"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2015</a:t>
                      </a:r>
                    </a:p>
                  </a:txBody>
                  <a:tcPr marL="6060" marR="6060" marT="6060" marB="0" anchor="b">
                    <a:lnL>
                      <a:noFill/>
                    </a:lnL>
                    <a:lnR>
                      <a:noFill/>
                    </a:lnR>
                    <a:lnT>
                      <a:noFill/>
                    </a:lnT>
                    <a:lnB>
                      <a:noFill/>
                    </a:lnB>
                    <a:solidFill>
                      <a:srgbClr val="FFFFFF"/>
                    </a:solidFill>
                  </a:tcPr>
                </a:tc>
                <a:tc>
                  <a:txBody>
                    <a:bodyPr/>
                    <a:lstStyle/>
                    <a:p>
                      <a:pPr algn="ctr" fontAlgn="b"/>
                      <a:endParaRPr lang="en-US" sz="900" b="0" i="0" u="sng" strike="noStrike" dirty="0">
                        <a:solidFill>
                          <a:srgbClr val="000000"/>
                        </a:solidFill>
                        <a:effectLst/>
                        <a:latin typeface="Calibri" panose="020F0502020204030204" pitchFamily="34" charset="0"/>
                      </a:endParaRPr>
                    </a:p>
                  </a:txBody>
                  <a:tcPr marL="6060" marR="6060" marT="6060" marB="0" anchor="b">
                    <a:lnL>
                      <a:noFill/>
                    </a:lnL>
                    <a:lnR>
                      <a:noFill/>
                    </a:lnR>
                    <a:lnT>
                      <a:noFill/>
                    </a:lnT>
                    <a:lnB>
                      <a:noFill/>
                    </a:lnB>
                    <a:solidFill>
                      <a:srgbClr val="FFFFFF"/>
                    </a:solidFill>
                  </a:tcPr>
                </a:tc>
                <a:tc>
                  <a:txBody>
                    <a:bodyPr/>
                    <a:lstStyle/>
                    <a:p>
                      <a:pPr algn="ctr" fontAlgn="b"/>
                      <a:r>
                        <a:rPr lang="en-US" sz="900" b="0" i="0" u="sng" strike="noStrike">
                          <a:solidFill>
                            <a:srgbClr val="000000"/>
                          </a:solidFill>
                          <a:effectLst/>
                          <a:latin typeface="Calibri" panose="020F0502020204030204" pitchFamily="34" charset="0"/>
                        </a:rPr>
                        <a:t>2014</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Unaudited</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Audited</a:t>
                      </a:r>
                    </a:p>
                  </a:txBody>
                  <a:tcPr marL="6060" marR="6060" marT="6060"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Audited</a:t>
                      </a:r>
                    </a:p>
                  </a:txBody>
                  <a:tcPr marL="6060" marR="6060" marT="6060"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Audited</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230690">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06"/>
                  </a:ext>
                </a:extLst>
              </a:tr>
              <a:tr h="199374">
                <a:tc>
                  <a:txBody>
                    <a:bodyPr/>
                    <a:lstStyle/>
                    <a:p>
                      <a:pPr algn="l" fontAlgn="b"/>
                      <a:r>
                        <a:rPr lang="en-US" sz="900" b="0" i="0" u="sng" strike="noStrike">
                          <a:solidFill>
                            <a:srgbClr val="000000"/>
                          </a:solidFill>
                          <a:effectLst/>
                          <a:latin typeface="Calibri" panose="020F0502020204030204" pitchFamily="34" charset="0"/>
                        </a:rPr>
                        <a:t>Assets</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08"/>
                  </a:ext>
                </a:extLst>
              </a:tr>
              <a:tr h="199374">
                <a:tc gridSpan="2">
                  <a:txBody>
                    <a:bodyPr/>
                    <a:lstStyle/>
                    <a:p>
                      <a:pPr algn="l" fontAlgn="b"/>
                      <a:r>
                        <a:rPr lang="en-US" sz="900" b="0" i="0" u="none" strike="noStrike">
                          <a:solidFill>
                            <a:srgbClr val="000000"/>
                          </a:solidFill>
                          <a:effectLst/>
                          <a:latin typeface="Calibri" panose="020F0502020204030204" pitchFamily="34" charset="0"/>
                        </a:rPr>
                        <a:t>Cash &amp; Equivalents</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742,844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849,476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1,166,365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886,998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99374">
                <a:tc gridSpan="2">
                  <a:txBody>
                    <a:bodyPr/>
                    <a:lstStyle/>
                    <a:p>
                      <a:pPr algn="l" fontAlgn="b"/>
                      <a:r>
                        <a:rPr lang="en-US" sz="900" b="0" i="0" u="none" strike="noStrike">
                          <a:solidFill>
                            <a:srgbClr val="000000"/>
                          </a:solidFill>
                          <a:effectLst/>
                          <a:latin typeface="Calibri" panose="020F0502020204030204" pitchFamily="34" charset="0"/>
                        </a:rPr>
                        <a:t>Short Term Investments</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28,081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211,568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210,931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210,300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10"/>
                  </a:ext>
                </a:extLst>
              </a:tr>
              <a:tr h="199374">
                <a:tc gridSpan="2">
                  <a:txBody>
                    <a:bodyPr/>
                    <a:lstStyle/>
                    <a:p>
                      <a:pPr algn="l" fontAlgn="b"/>
                      <a:r>
                        <a:rPr lang="en-US" sz="900" b="0" i="0" u="none" strike="noStrike">
                          <a:solidFill>
                            <a:srgbClr val="000000"/>
                          </a:solidFill>
                          <a:effectLst/>
                          <a:latin typeface="Calibri" panose="020F0502020204030204" pitchFamily="34" charset="0"/>
                        </a:rPr>
                        <a:t>Property &amp; Equipment, net</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853,548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888,548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778,421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773,411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2"/>
                  </a:ext>
                </a:extLst>
              </a:tr>
              <a:tr h="207681">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Total Assets</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    1,624,473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$ 1,949,592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$ 2,155,717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  1,870,709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07681">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4"/>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15"/>
                  </a:ext>
                </a:extLst>
              </a:tr>
              <a:tr h="199374">
                <a:tc gridSpan="2">
                  <a:txBody>
                    <a:bodyPr/>
                    <a:lstStyle/>
                    <a:p>
                      <a:pPr algn="l" fontAlgn="b"/>
                      <a:r>
                        <a:rPr lang="en-US" sz="900" b="0" i="0" u="sng" strike="noStrike">
                          <a:solidFill>
                            <a:srgbClr val="000000"/>
                          </a:solidFill>
                          <a:effectLst/>
                          <a:latin typeface="Calibri" panose="020F0502020204030204" pitchFamily="34" charset="0"/>
                        </a:rPr>
                        <a:t>Liabilities</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16"/>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17"/>
                  </a:ext>
                </a:extLst>
              </a:tr>
              <a:tr h="199374">
                <a:tc gridSpan="3">
                  <a:txBody>
                    <a:bodyPr/>
                    <a:lstStyle/>
                    <a:p>
                      <a:pPr algn="l" fontAlgn="b"/>
                      <a:r>
                        <a:rPr lang="en-US" sz="900" b="0" i="0" u="none" strike="noStrike">
                          <a:solidFill>
                            <a:srgbClr val="000000"/>
                          </a:solidFill>
                          <a:effectLst/>
                          <a:latin typeface="Calibri" panose="020F0502020204030204" pitchFamily="34" charset="0"/>
                        </a:rPr>
                        <a:t>Accounts Payable and Acrrued Expenses</a:t>
                      </a:r>
                    </a:p>
                  </a:txBody>
                  <a:tcPr marL="6060" marR="6060" marT="6060"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       107,529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128,459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63,058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36,137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18"/>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19"/>
                  </a:ext>
                </a:extLst>
              </a:tr>
              <a:tr h="199374">
                <a:tc gridSpan="2">
                  <a:txBody>
                    <a:bodyPr/>
                    <a:lstStyle/>
                    <a:p>
                      <a:pPr algn="l" fontAlgn="b"/>
                      <a:r>
                        <a:rPr lang="en-US" sz="900" b="0" i="0" u="none" strike="noStrike">
                          <a:solidFill>
                            <a:srgbClr val="000000"/>
                          </a:solidFill>
                          <a:effectLst/>
                          <a:latin typeface="Calibri" panose="020F0502020204030204" pitchFamily="34" charset="0"/>
                        </a:rPr>
                        <a:t>Net Assets</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20"/>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21"/>
                  </a:ext>
                </a:extLst>
              </a:tr>
              <a:tr h="199374">
                <a:tc gridSpan="2">
                  <a:txBody>
                    <a:bodyPr/>
                    <a:lstStyle/>
                    <a:p>
                      <a:pPr algn="l" fontAlgn="b"/>
                      <a:r>
                        <a:rPr lang="en-US" sz="900" b="0" i="0" u="none" strike="noStrike">
                          <a:solidFill>
                            <a:srgbClr val="000000"/>
                          </a:solidFill>
                          <a:effectLst/>
                          <a:latin typeface="Calibri" panose="020F0502020204030204" pitchFamily="34" charset="0"/>
                        </a:rPr>
                        <a:t>Unrestricted</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1,244,185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$ 1,623,375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1,775,889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  1,508,509 </a:t>
                      </a:r>
                    </a:p>
                  </a:txBody>
                  <a:tcPr marL="6060" marR="6060" marT="6060" marB="0" anchor="b">
                    <a:lnL>
                      <a:noFill/>
                    </a:lnL>
                    <a:lnR>
                      <a:noFill/>
                    </a:lnR>
                    <a:lnT>
                      <a:noFill/>
                    </a:lnT>
                    <a:lnB>
                      <a:noFill/>
                    </a:lnB>
                    <a:solidFill>
                      <a:srgbClr val="FFFFFF"/>
                    </a:solidFill>
                  </a:tcPr>
                </a:tc>
                <a:extLst>
                  <a:ext uri="{0D108BD9-81ED-4DB2-BD59-A6C34878D82A}">
                    <a16:rowId xmlns:a16="http://schemas.microsoft.com/office/drawing/2014/main" val="10022"/>
                  </a:ext>
                </a:extLst>
              </a:tr>
              <a:tr h="199374">
                <a:tc gridSpan="2">
                  <a:txBody>
                    <a:bodyPr/>
                    <a:lstStyle/>
                    <a:p>
                      <a:pPr algn="l" fontAlgn="b"/>
                      <a:r>
                        <a:rPr lang="en-US" sz="900" b="0" i="0" u="none" strike="noStrike">
                          <a:solidFill>
                            <a:srgbClr val="000000"/>
                          </a:solidFill>
                          <a:effectLst/>
                          <a:latin typeface="Calibri" panose="020F0502020204030204" pitchFamily="34" charset="0"/>
                        </a:rPr>
                        <a:t>Temporarily Restricted</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272,758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197,758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316,770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326,063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24"/>
                  </a:ext>
                </a:extLst>
              </a:tr>
              <a:tr h="572344">
                <a:tc>
                  <a:txBody>
                    <a:bodyPr/>
                    <a:lstStyle/>
                    <a:p>
                      <a:pPr algn="l" fontAlgn="b"/>
                      <a:r>
                        <a:rPr lang="en-US" sz="900" b="0" i="0" u="none" strike="noStrike">
                          <a:solidFill>
                            <a:srgbClr val="000000"/>
                          </a:solidFill>
                          <a:effectLst/>
                          <a:latin typeface="Calibri" panose="020F0502020204030204" pitchFamily="34" charset="0"/>
                        </a:rPr>
                        <a:t>Total Net Assets</a:t>
                      </a:r>
                    </a:p>
                  </a:txBody>
                  <a:tcPr marL="6060" marR="6060" marT="6060" marB="0" anchor="b">
                    <a:lnL>
                      <a:noFill/>
                    </a:lnL>
                    <a:lnR>
                      <a:noFill/>
                    </a:lnR>
                    <a:lnT>
                      <a:noFill/>
                    </a:lnT>
                    <a:lnB>
                      <a:noFill/>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60" marR="6060" marT="6060" marB="0" anchor="b">
                    <a:lnL>
                      <a:noFill/>
                    </a:lnL>
                    <a:lnR>
                      <a:noFill/>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1,516,944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1,821,133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2,092,659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1,834,572 </a:t>
                      </a:r>
                    </a:p>
                  </a:txBody>
                  <a:tcPr marL="6060" marR="6060" marT="606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199374">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6060" marR="6060" marT="606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26"/>
                  </a:ext>
                </a:extLst>
              </a:tr>
              <a:tr h="207681">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gridSpan="2">
                  <a:txBody>
                    <a:bodyPr/>
                    <a:lstStyle/>
                    <a:p>
                      <a:pPr algn="l" fontAlgn="b"/>
                      <a:r>
                        <a:rPr lang="en-US" sz="900" b="1" i="0" u="none" strike="noStrike">
                          <a:solidFill>
                            <a:srgbClr val="000000"/>
                          </a:solidFill>
                          <a:effectLst/>
                          <a:latin typeface="Calibri" panose="020F0502020204030204" pitchFamily="34" charset="0"/>
                        </a:rPr>
                        <a:t>Total Liabilities and Net Assets</a:t>
                      </a:r>
                    </a:p>
                  </a:txBody>
                  <a:tcPr marL="6060" marR="6060" marT="6060"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900" b="1" i="0" u="none" strike="noStrike">
                          <a:solidFill>
                            <a:srgbClr val="000000"/>
                          </a:solidFill>
                          <a:effectLst/>
                          <a:latin typeface="Calibri" panose="020F0502020204030204" pitchFamily="34" charset="0"/>
                        </a:rPr>
                        <a:t> $    1,624,473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$ 1,949,592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$ 2,155,717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p>
                  </a:txBody>
                  <a:tcPr marL="6060" marR="6060" marT="6060" marB="0" anchor="b">
                    <a:lnL>
                      <a:noFill/>
                    </a:lnL>
                    <a:lnR>
                      <a:noFill/>
                    </a:lnR>
                    <a:lnT>
                      <a:noFill/>
                    </a:lnT>
                    <a:lnB>
                      <a:noFill/>
                    </a:lnB>
                    <a:solidFill>
                      <a:srgbClr val="FFFFFF"/>
                    </a:solidFill>
                  </a:tcPr>
                </a:tc>
                <a:tc>
                  <a:txBody>
                    <a:bodyPr/>
                    <a:lstStyle/>
                    <a:p>
                      <a:pPr algn="l" fontAlgn="b"/>
                      <a:r>
                        <a:rPr lang="en-US" sz="900" b="1" i="0" u="none" strike="noStrike" dirty="0">
                          <a:solidFill>
                            <a:srgbClr val="000000"/>
                          </a:solidFill>
                          <a:effectLst/>
                          <a:latin typeface="Calibri" panose="020F0502020204030204" pitchFamily="34" charset="0"/>
                        </a:rPr>
                        <a:t> $  1,870,709 </a:t>
                      </a:r>
                    </a:p>
                  </a:txBody>
                  <a:tcPr marL="6060" marR="6060" marT="6060"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243079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37EC00-FA5E-44BB-92D3-CF601A173F15}"/>
              </a:ext>
            </a:extLst>
          </p:cNvPr>
          <p:cNvSpPr>
            <a:spLocks noGrp="1"/>
          </p:cNvSpPr>
          <p:nvPr>
            <p:ph idx="1"/>
          </p:nvPr>
        </p:nvSpPr>
        <p:spPr>
          <a:xfrm>
            <a:off x="774133" y="1220359"/>
            <a:ext cx="10515600" cy="5454762"/>
          </a:xfrm>
        </p:spPr>
        <p:txBody>
          <a:bodyPr/>
          <a:lstStyle/>
          <a:p>
            <a:r>
              <a:rPr lang="en-US" dirty="0"/>
              <a:t>2017 Continues to be a year of Rebuilding</a:t>
            </a:r>
          </a:p>
          <a:p>
            <a:r>
              <a:rPr lang="en-US" dirty="0"/>
              <a:t>First full year for New Executive Director</a:t>
            </a:r>
          </a:p>
          <a:p>
            <a:r>
              <a:rPr lang="en-US" dirty="0"/>
              <a:t> Revenue increased 5.7% over 2016, Flat with 2015 and 2014</a:t>
            </a:r>
          </a:p>
          <a:p>
            <a:r>
              <a:rPr lang="en-US" dirty="0"/>
              <a:t>Efforts invested in new revenue sources</a:t>
            </a:r>
          </a:p>
          <a:p>
            <a:r>
              <a:rPr lang="en-US" dirty="0"/>
              <a:t>Fundraising increased 46% over 2016, and 70% over 2015, due to increased efforts and new events, such as Casino night, Golf Outing (resurrected from 2015) and Betty Lou Fund and Tricky Tray growth.</a:t>
            </a:r>
          </a:p>
          <a:p>
            <a:r>
              <a:rPr lang="en-US" dirty="0"/>
              <a:t>Major support from Bequests – over $300,000 in years 2017, 2016 and 2015.</a:t>
            </a:r>
          </a:p>
          <a:p>
            <a:endParaRPr lang="en-US" dirty="0"/>
          </a:p>
        </p:txBody>
      </p:sp>
      <p:pic>
        <p:nvPicPr>
          <p:cNvPr id="5" name="Picture 4" descr="A close up of a sign&#10;&#10;Description generated with very high confidence">
            <a:extLst>
              <a:ext uri="{FF2B5EF4-FFF2-40B4-BE49-F238E27FC236}">
                <a16:creationId xmlns:a16="http://schemas.microsoft.com/office/drawing/2014/main" id="{01CD9A05-C9FC-4F33-BE9C-612C6B2DD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6135" y="182879"/>
            <a:ext cx="1339230" cy="1971821"/>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6C518B52-9290-445E-AF0F-F90208A01301}"/>
                  </a:ext>
                </a:extLst>
              </p14:cNvPr>
              <p14:cNvContentPartPr/>
              <p14:nvPr/>
            </p14:nvContentPartPr>
            <p14:xfrm>
              <a:off x="3104421" y="4641849"/>
              <a:ext cx="22680" cy="4320"/>
            </p14:xfrm>
          </p:contentPart>
        </mc:Choice>
        <mc:Fallback xmlns="">
          <p:pic>
            <p:nvPicPr>
              <p:cNvPr id="13" name="Ink 12">
                <a:extLst>
                  <a:ext uri="{FF2B5EF4-FFF2-40B4-BE49-F238E27FC236}">
                    <a16:creationId xmlns:a16="http://schemas.microsoft.com/office/drawing/2014/main" id="{6C518B52-9290-445E-AF0F-F90208A01301}"/>
                  </a:ext>
                </a:extLst>
              </p:cNvPr>
              <p:cNvPicPr/>
              <p:nvPr/>
            </p:nvPicPr>
            <p:blipFill>
              <a:blip r:embed="rId5"/>
              <a:stretch>
                <a:fillRect/>
              </a:stretch>
            </p:blipFill>
            <p:spPr>
              <a:xfrm>
                <a:off x="3095421" y="4633209"/>
                <a:ext cx="40320" cy="21960"/>
              </a:xfrm>
              <a:prstGeom prst="rect">
                <a:avLst/>
              </a:prstGeom>
            </p:spPr>
          </p:pic>
        </mc:Fallback>
      </mc:AlternateContent>
    </p:spTree>
    <p:extLst>
      <p:ext uri="{BB962C8B-B14F-4D97-AF65-F5344CB8AC3E}">
        <p14:creationId xmlns:p14="http://schemas.microsoft.com/office/powerpoint/2010/main" val="216682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9079A-4F53-404A-BC56-CB5876B33089}"/>
              </a:ext>
            </a:extLst>
          </p:cNvPr>
          <p:cNvSpPr>
            <a:spLocks noGrp="1"/>
          </p:cNvSpPr>
          <p:nvPr>
            <p:ph type="title"/>
          </p:nvPr>
        </p:nvSpPr>
        <p:spPr>
          <a:xfrm>
            <a:off x="791606" y="148824"/>
            <a:ext cx="10515600" cy="1116684"/>
          </a:xfrm>
        </p:spPr>
        <p:txBody>
          <a:bodyPr/>
          <a:lstStyle/>
          <a:p>
            <a:r>
              <a:rPr lang="en-US" dirty="0"/>
              <a:t>Overview of Betty Lou Fund</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2FC66EA7-C4A0-48F3-B8CD-8F5C240B7055}"/>
                  </a:ext>
                </a:extLst>
              </p14:cNvPr>
              <p14:cNvContentPartPr/>
              <p14:nvPr/>
            </p14:nvContentPartPr>
            <p14:xfrm>
              <a:off x="3617530" y="4253485"/>
              <a:ext cx="360" cy="360"/>
            </p14:xfrm>
          </p:contentPart>
        </mc:Choice>
        <mc:Fallback xmlns="">
          <p:pic>
            <p:nvPicPr>
              <p:cNvPr id="6" name="Ink 5">
                <a:extLst>
                  <a:ext uri="{FF2B5EF4-FFF2-40B4-BE49-F238E27FC236}">
                    <a16:creationId xmlns:a16="http://schemas.microsoft.com/office/drawing/2014/main" id="{2FC66EA7-C4A0-48F3-B8CD-8F5C240B7055}"/>
                  </a:ext>
                </a:extLst>
              </p:cNvPr>
              <p:cNvPicPr/>
              <p:nvPr/>
            </p:nvPicPr>
            <p:blipFill>
              <a:blip r:embed="rId3"/>
              <a:stretch>
                <a:fillRect/>
              </a:stretch>
            </p:blipFill>
            <p:spPr>
              <a:xfrm>
                <a:off x="3608530" y="4244845"/>
                <a:ext cx="18000" cy="18000"/>
              </a:xfrm>
              <a:prstGeom prst="rect">
                <a:avLst/>
              </a:prstGeom>
            </p:spPr>
          </p:pic>
        </mc:Fallback>
      </mc:AlternateContent>
      <p:graphicFrame>
        <p:nvGraphicFramePr>
          <p:cNvPr id="15" name="Content Placeholder 14">
            <a:extLst>
              <a:ext uri="{FF2B5EF4-FFF2-40B4-BE49-F238E27FC236}">
                <a16:creationId xmlns:a16="http://schemas.microsoft.com/office/drawing/2014/main" id="{8EA6A830-E80C-4A10-B5B6-E83E392045EB}"/>
              </a:ext>
            </a:extLst>
          </p:cNvPr>
          <p:cNvGraphicFramePr>
            <a:graphicFrameLocks noGrp="1"/>
          </p:cNvGraphicFramePr>
          <p:nvPr>
            <p:ph idx="1"/>
            <p:extLst>
              <p:ext uri="{D42A27DB-BD31-4B8C-83A1-F6EECF244321}">
                <p14:modId xmlns:p14="http://schemas.microsoft.com/office/powerpoint/2010/main" val="1849830496"/>
              </p:ext>
            </p:extLst>
          </p:nvPr>
        </p:nvGraphicFramePr>
        <p:xfrm>
          <a:off x="791606" y="1637432"/>
          <a:ext cx="3139732" cy="4218421"/>
        </p:xfrm>
        <a:graphic>
          <a:graphicData uri="http://schemas.openxmlformats.org/drawingml/2006/table">
            <a:tbl>
              <a:tblPr>
                <a:tableStyleId>{5C22544A-7EE6-4342-B048-85BDC9FD1C3A}</a:tableStyleId>
              </a:tblPr>
              <a:tblGrid>
                <a:gridCol w="1042856">
                  <a:extLst>
                    <a:ext uri="{9D8B030D-6E8A-4147-A177-3AD203B41FA5}">
                      <a16:colId xmlns:a16="http://schemas.microsoft.com/office/drawing/2014/main" val="2415747994"/>
                    </a:ext>
                  </a:extLst>
                </a:gridCol>
                <a:gridCol w="38232">
                  <a:extLst>
                    <a:ext uri="{9D8B030D-6E8A-4147-A177-3AD203B41FA5}">
                      <a16:colId xmlns:a16="http://schemas.microsoft.com/office/drawing/2014/main" val="636151950"/>
                    </a:ext>
                  </a:extLst>
                </a:gridCol>
                <a:gridCol w="2058644">
                  <a:extLst>
                    <a:ext uri="{9D8B030D-6E8A-4147-A177-3AD203B41FA5}">
                      <a16:colId xmlns:a16="http://schemas.microsoft.com/office/drawing/2014/main" val="674398050"/>
                    </a:ext>
                  </a:extLst>
                </a:gridCol>
              </a:tblGrid>
              <a:tr h="252093">
                <a:tc>
                  <a:txBody>
                    <a:bodyPr/>
                    <a:lstStyle/>
                    <a:p>
                      <a:pPr algn="l" fontAlgn="b"/>
                      <a:r>
                        <a:rPr lang="en-US" sz="1100" u="none" strike="noStrike" dirty="0">
                          <a:effectLst/>
                        </a:rPr>
                        <a:t>Buster </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7,273</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738791238"/>
                  </a:ext>
                </a:extLst>
              </a:tr>
              <a:tr h="252093">
                <a:tc gridSpan="2">
                  <a:txBody>
                    <a:bodyPr/>
                    <a:lstStyle/>
                    <a:p>
                      <a:pPr algn="l" fontAlgn="b"/>
                      <a:r>
                        <a:rPr lang="en-US" sz="1100" u="none" strike="noStrike" dirty="0">
                          <a:effectLst/>
                        </a:rPr>
                        <a:t>Maple &amp; Leaf</a:t>
                      </a:r>
                      <a:endParaRPr lang="en-US"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a:txBody>
                    <a:bodyPr/>
                    <a:lstStyle/>
                    <a:p>
                      <a:pPr algn="ctr" fontAlgn="b"/>
                      <a:r>
                        <a:rPr lang="en-US" sz="1100" u="none" strike="noStrike" dirty="0">
                          <a:effectLst/>
                        </a:rPr>
                        <a:t>4,107</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389670475"/>
                  </a:ext>
                </a:extLst>
              </a:tr>
              <a:tr h="252093">
                <a:tc>
                  <a:txBody>
                    <a:bodyPr/>
                    <a:lstStyle/>
                    <a:p>
                      <a:pPr algn="l" fontAlgn="b"/>
                      <a:r>
                        <a:rPr lang="en-US" sz="1100" u="none" strike="noStrike" dirty="0">
                          <a:effectLst/>
                        </a:rPr>
                        <a:t>Fiona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3,366</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072734532"/>
                  </a:ext>
                </a:extLst>
              </a:tr>
              <a:tr h="252093">
                <a:tc>
                  <a:txBody>
                    <a:bodyPr/>
                    <a:lstStyle/>
                    <a:p>
                      <a:pPr algn="l" fontAlgn="b"/>
                      <a:r>
                        <a:rPr lang="en-US" sz="1100" u="none" strike="noStrike" dirty="0">
                          <a:effectLst/>
                        </a:rPr>
                        <a:t>Confetti</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1,540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643506708"/>
                  </a:ext>
                </a:extLst>
              </a:tr>
              <a:tr h="252093">
                <a:tc gridSpan="2">
                  <a:txBody>
                    <a:bodyPr/>
                    <a:lstStyle/>
                    <a:p>
                      <a:pPr algn="l" fontAlgn="b"/>
                      <a:r>
                        <a:rPr lang="en-US" sz="1100" u="none" strike="noStrike" dirty="0">
                          <a:effectLst/>
                        </a:rPr>
                        <a:t>Marmalade</a:t>
                      </a:r>
                      <a:endParaRPr lang="en-US"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a:txBody>
                    <a:bodyPr/>
                    <a:lstStyle/>
                    <a:p>
                      <a:pPr algn="ctr" fontAlgn="b"/>
                      <a:r>
                        <a:rPr lang="en-US" sz="1100" u="none" strike="noStrike" dirty="0">
                          <a:effectLst/>
                        </a:rPr>
                        <a:t>7,811</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326882225"/>
                  </a:ext>
                </a:extLst>
              </a:tr>
              <a:tr h="252093">
                <a:tc>
                  <a:txBody>
                    <a:bodyPr/>
                    <a:lstStyle/>
                    <a:p>
                      <a:pPr algn="l" fontAlgn="b"/>
                      <a:r>
                        <a:rPr lang="en-US" sz="1100" u="none" strike="noStrike" dirty="0">
                          <a:effectLst/>
                        </a:rPr>
                        <a:t>Darcy</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1,164</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634488795"/>
                  </a:ext>
                </a:extLst>
              </a:tr>
              <a:tr h="252093">
                <a:tc>
                  <a:txBody>
                    <a:bodyPr/>
                    <a:lstStyle/>
                    <a:p>
                      <a:pPr algn="l" fontAlgn="b"/>
                      <a:r>
                        <a:rPr lang="en-US" sz="1100" u="none" strike="noStrike" dirty="0">
                          <a:effectLst/>
                        </a:rPr>
                        <a:t>Rumble</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11,012</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914146667"/>
                  </a:ext>
                </a:extLst>
              </a:tr>
              <a:tr h="252093">
                <a:tc>
                  <a:txBody>
                    <a:bodyPr/>
                    <a:lstStyle/>
                    <a:p>
                      <a:pPr algn="l" fontAlgn="b"/>
                      <a:r>
                        <a:rPr lang="en-US" sz="1100" u="none" strike="noStrike" dirty="0">
                          <a:effectLst/>
                        </a:rPr>
                        <a:t>Sydney</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10,016</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25100847"/>
                  </a:ext>
                </a:extLst>
              </a:tr>
              <a:tr h="252093">
                <a:tc>
                  <a:txBody>
                    <a:bodyPr/>
                    <a:lstStyle/>
                    <a:p>
                      <a:pPr algn="l" fontAlgn="b"/>
                      <a:r>
                        <a:rPr lang="en-US" sz="1100" u="none" strike="noStrike">
                          <a:effectLst/>
                        </a:rPr>
                        <a:t>Everly</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21,978</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559659045"/>
                  </a:ext>
                </a:extLst>
              </a:tr>
              <a:tr h="252093">
                <a:tc>
                  <a:txBody>
                    <a:bodyPr/>
                    <a:lstStyle/>
                    <a:p>
                      <a:pPr algn="l" fontAlgn="b"/>
                      <a:r>
                        <a:rPr lang="en-US" sz="1100" u="none" strike="noStrike">
                          <a:effectLst/>
                        </a:rPr>
                        <a:t>Joey</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4,051</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59356357"/>
                  </a:ext>
                </a:extLst>
              </a:tr>
              <a:tr h="252093">
                <a:tc>
                  <a:txBody>
                    <a:bodyPr/>
                    <a:lstStyle/>
                    <a:p>
                      <a:pPr algn="l" fontAlgn="b"/>
                      <a:r>
                        <a:rPr lang="en-US" sz="1100" u="none" strike="noStrike">
                          <a:effectLst/>
                        </a:rPr>
                        <a:t>Annabelle</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4,813</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749371720"/>
                  </a:ext>
                </a:extLst>
              </a:tr>
              <a:tr h="252093">
                <a:tc>
                  <a:txBody>
                    <a:bodyPr/>
                    <a:lstStyle/>
                    <a:p>
                      <a:pPr algn="l" fontAlgn="b"/>
                      <a:r>
                        <a:rPr lang="en-US" sz="1100" u="none" strike="noStrike" dirty="0">
                          <a:effectLst/>
                        </a:rPr>
                        <a:t>Louie</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1,363</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483607252"/>
                  </a:ext>
                </a:extLst>
              </a:tr>
              <a:tr h="252093">
                <a:tc>
                  <a:txBody>
                    <a:bodyPr/>
                    <a:lstStyle/>
                    <a:p>
                      <a:pPr algn="l" fontAlgn="b"/>
                      <a:r>
                        <a:rPr lang="en-US" sz="1100" u="none" strike="noStrike">
                          <a:effectLst/>
                        </a:rPr>
                        <a:t>Emma</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970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137927438"/>
                  </a:ext>
                </a:extLst>
              </a:tr>
              <a:tr h="252093">
                <a:tc>
                  <a:txBody>
                    <a:bodyPr/>
                    <a:lstStyle/>
                    <a:p>
                      <a:pPr algn="l" fontAlgn="b"/>
                      <a:r>
                        <a:rPr lang="en-US" sz="1100" u="none" strike="noStrike">
                          <a:effectLst/>
                        </a:rPr>
                        <a:t>Hannah</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2,387</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074173744"/>
                  </a:ext>
                </a:extLst>
              </a:tr>
              <a:tr h="252093">
                <a:tc>
                  <a:txBody>
                    <a:bodyPr/>
                    <a:lstStyle/>
                    <a:p>
                      <a:pPr algn="l" fontAlgn="b"/>
                      <a:r>
                        <a:rPr lang="en-US" sz="1100" u="none" strike="noStrike">
                          <a:effectLst/>
                        </a:rPr>
                        <a:t>Lexi</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3,722</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677128273"/>
                  </a:ext>
                </a:extLst>
              </a:tr>
              <a:tr h="252093">
                <a:tc>
                  <a:txBody>
                    <a:bodyPr/>
                    <a:lstStyle/>
                    <a:p>
                      <a:pPr algn="l" fontAlgn="b"/>
                      <a:r>
                        <a:rPr lang="en-US" sz="1100" u="none" strike="noStrike" dirty="0">
                          <a:effectLst/>
                        </a:rPr>
                        <a:t>Coco</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   23,584</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337183464"/>
                  </a:ext>
                </a:extLst>
              </a:tr>
              <a:tr h="184933">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650901141"/>
                  </a:ext>
                </a:extLst>
              </a:tr>
            </a:tbl>
          </a:graphicData>
        </a:graphic>
      </p:graphicFrame>
      <p:graphicFrame>
        <p:nvGraphicFramePr>
          <p:cNvPr id="16" name="Table 15">
            <a:extLst>
              <a:ext uri="{FF2B5EF4-FFF2-40B4-BE49-F238E27FC236}">
                <a16:creationId xmlns:a16="http://schemas.microsoft.com/office/drawing/2014/main" id="{E64F2C27-983D-458E-873F-F4982E6C5A24}"/>
              </a:ext>
            </a:extLst>
          </p:cNvPr>
          <p:cNvGraphicFramePr>
            <a:graphicFrameLocks noGrp="1"/>
          </p:cNvGraphicFramePr>
          <p:nvPr>
            <p:extLst>
              <p:ext uri="{D42A27DB-BD31-4B8C-83A1-F6EECF244321}">
                <p14:modId xmlns:p14="http://schemas.microsoft.com/office/powerpoint/2010/main" val="3983567273"/>
              </p:ext>
            </p:extLst>
          </p:nvPr>
        </p:nvGraphicFramePr>
        <p:xfrm>
          <a:off x="5188516" y="1709737"/>
          <a:ext cx="2759296" cy="3642708"/>
        </p:xfrm>
        <a:graphic>
          <a:graphicData uri="http://schemas.openxmlformats.org/drawingml/2006/table">
            <a:tbl>
              <a:tblPr>
                <a:tableStyleId>{5C22544A-7EE6-4342-B048-85BDC9FD1C3A}</a:tableStyleId>
              </a:tblPr>
              <a:tblGrid>
                <a:gridCol w="870255">
                  <a:extLst>
                    <a:ext uri="{9D8B030D-6E8A-4147-A177-3AD203B41FA5}">
                      <a16:colId xmlns:a16="http://schemas.microsoft.com/office/drawing/2014/main" val="3853619496"/>
                    </a:ext>
                  </a:extLst>
                </a:gridCol>
                <a:gridCol w="34926">
                  <a:extLst>
                    <a:ext uri="{9D8B030D-6E8A-4147-A177-3AD203B41FA5}">
                      <a16:colId xmlns:a16="http://schemas.microsoft.com/office/drawing/2014/main" val="2369283420"/>
                    </a:ext>
                  </a:extLst>
                </a:gridCol>
                <a:gridCol w="1854115">
                  <a:extLst>
                    <a:ext uri="{9D8B030D-6E8A-4147-A177-3AD203B41FA5}">
                      <a16:colId xmlns:a16="http://schemas.microsoft.com/office/drawing/2014/main" val="2315588326"/>
                    </a:ext>
                  </a:extLst>
                </a:gridCol>
              </a:tblGrid>
              <a:tr h="462334">
                <a:tc>
                  <a:txBody>
                    <a:bodyPr/>
                    <a:lstStyle/>
                    <a:p>
                      <a:pPr algn="l" fontAlgn="b"/>
                      <a:r>
                        <a:rPr lang="en-US" sz="1100" b="0" i="0" u="none" strike="noStrike" dirty="0">
                          <a:solidFill>
                            <a:srgbClr val="000000"/>
                          </a:solidFill>
                          <a:effectLst/>
                          <a:latin typeface="Calibri" panose="020F0502020204030204" pitchFamily="34" charset="0"/>
                        </a:rPr>
                        <a:t>Estelle </a:t>
                      </a: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8,061</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312392073"/>
                  </a:ext>
                </a:extLst>
              </a:tr>
              <a:tr h="462334">
                <a:tc gridSpan="2">
                  <a:txBody>
                    <a:bodyPr/>
                    <a:lstStyle/>
                    <a:p>
                      <a:pPr algn="l" fontAlgn="b"/>
                      <a:r>
                        <a:rPr lang="en-US" sz="1100" b="0" i="0" u="none" strike="noStrike" dirty="0" err="1">
                          <a:solidFill>
                            <a:srgbClr val="000000"/>
                          </a:solidFill>
                          <a:effectLst/>
                          <a:latin typeface="Calibri" panose="020F0502020204030204" pitchFamily="34" charset="0"/>
                        </a:rPr>
                        <a:t>Buffie</a:t>
                      </a:r>
                      <a:r>
                        <a:rPr lang="en-US" sz="1100" b="0" i="0" u="none" strike="noStrike" dirty="0">
                          <a:solidFill>
                            <a:srgbClr val="000000"/>
                          </a:solidFill>
                          <a:effectLst/>
                          <a:latin typeface="Calibri" panose="020F0502020204030204" pitchFamily="34" charset="0"/>
                        </a:rPr>
                        <a:t> </a:t>
                      </a:r>
                    </a:p>
                  </a:txBody>
                  <a:tcPr marL="4763" marR="4763" marT="4763" marB="0" anchor="b"/>
                </a:tc>
                <a:tc h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2,300</a:t>
                      </a:r>
                    </a:p>
                  </a:txBody>
                  <a:tcPr marL="4763" marR="4763" marT="4763" marB="0" anchor="b"/>
                </a:tc>
                <a:extLst>
                  <a:ext uri="{0D108BD9-81ED-4DB2-BD59-A6C34878D82A}">
                    <a16:rowId xmlns:a16="http://schemas.microsoft.com/office/drawing/2014/main" val="2430751084"/>
                  </a:ext>
                </a:extLst>
              </a:tr>
              <a:tr h="868704">
                <a:tc>
                  <a:txBody>
                    <a:bodyPr/>
                    <a:lstStyle/>
                    <a:p>
                      <a:pPr algn="l" fontAlgn="b"/>
                      <a:r>
                        <a:rPr lang="en-US" sz="1100" b="0" i="0" u="none" strike="noStrike" dirty="0">
                          <a:solidFill>
                            <a:srgbClr val="000000"/>
                          </a:solidFill>
                          <a:effectLst/>
                          <a:latin typeface="Calibri" panose="020F0502020204030204" pitchFamily="34" charset="0"/>
                        </a:rPr>
                        <a:t>Paterson 12</a:t>
                      </a: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b="0" i="0" u="none" strike="noStrike" dirty="0">
                          <a:solidFill>
                            <a:srgbClr val="000000"/>
                          </a:solidFill>
                          <a:effectLst/>
                          <a:latin typeface="Calibri" panose="020F0502020204030204" pitchFamily="34" charset="0"/>
                        </a:rPr>
                        <a:t>10,065</a:t>
                      </a:r>
                    </a:p>
                  </a:txBody>
                  <a:tcPr marL="4763" marR="4763" marT="4763" marB="0" anchor="b"/>
                </a:tc>
                <a:extLst>
                  <a:ext uri="{0D108BD9-81ED-4DB2-BD59-A6C34878D82A}">
                    <a16:rowId xmlns:a16="http://schemas.microsoft.com/office/drawing/2014/main" val="3530387820"/>
                  </a:ext>
                </a:extLst>
              </a:tr>
              <a:tr h="462334">
                <a:tc>
                  <a:txBody>
                    <a:bodyPr/>
                    <a:lstStyle/>
                    <a:p>
                      <a:pPr algn="l" fontAlgn="b"/>
                      <a:r>
                        <a:rPr lang="en-US" sz="1100" b="0" i="0" u="none" strike="noStrike" dirty="0">
                          <a:solidFill>
                            <a:srgbClr val="000000"/>
                          </a:solidFill>
                          <a:effectLst/>
                          <a:latin typeface="Calibri" panose="020F0502020204030204" pitchFamily="34" charset="0"/>
                        </a:rPr>
                        <a:t>Bella</a:t>
                      </a: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b="0" i="0" u="none" strike="noStrike" dirty="0">
                          <a:solidFill>
                            <a:srgbClr val="000000"/>
                          </a:solidFill>
                          <a:effectLst/>
                          <a:latin typeface="Calibri" panose="020F0502020204030204" pitchFamily="34" charset="0"/>
                        </a:rPr>
                        <a:t>3,680</a:t>
                      </a:r>
                    </a:p>
                  </a:txBody>
                  <a:tcPr marL="4763" marR="4763" marT="4763" marB="0" anchor="b"/>
                </a:tc>
                <a:extLst>
                  <a:ext uri="{0D108BD9-81ED-4DB2-BD59-A6C34878D82A}">
                    <a16:rowId xmlns:a16="http://schemas.microsoft.com/office/drawing/2014/main" val="1274081634"/>
                  </a:ext>
                </a:extLst>
              </a:tr>
              <a:tr h="462334">
                <a:tc gridSpan="2">
                  <a:txBody>
                    <a:bodyPr/>
                    <a:lstStyle/>
                    <a:p>
                      <a:pPr algn="l" fontAlgn="b"/>
                      <a:r>
                        <a:rPr lang="en-US" sz="1100" b="0" i="0" u="none" strike="noStrike" dirty="0">
                          <a:solidFill>
                            <a:srgbClr val="000000"/>
                          </a:solidFill>
                          <a:effectLst/>
                          <a:latin typeface="Calibri" panose="020F0502020204030204" pitchFamily="34" charset="0"/>
                        </a:rPr>
                        <a:t>Shar-</a:t>
                      </a:r>
                      <a:r>
                        <a:rPr lang="en-US" sz="1100" b="0" i="0" u="none" strike="noStrike" dirty="0" err="1">
                          <a:solidFill>
                            <a:srgbClr val="000000"/>
                          </a:solidFill>
                          <a:effectLst/>
                          <a:latin typeface="Calibri" panose="020F0502020204030204" pitchFamily="34" charset="0"/>
                        </a:rPr>
                        <a:t>Peis</a:t>
                      </a:r>
                      <a:endParaRPr lang="en-US"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6,696</a:t>
                      </a:r>
                    </a:p>
                  </a:txBody>
                  <a:tcPr marL="4763" marR="4763" marT="4763" marB="0" anchor="b"/>
                </a:tc>
                <a:extLst>
                  <a:ext uri="{0D108BD9-81ED-4DB2-BD59-A6C34878D82A}">
                    <a16:rowId xmlns:a16="http://schemas.microsoft.com/office/drawing/2014/main" val="3111241719"/>
                  </a:ext>
                </a:extLst>
              </a:tr>
              <a:tr h="462334">
                <a:tc>
                  <a:txBody>
                    <a:bodyPr/>
                    <a:lstStyle/>
                    <a:p>
                      <a:pPr algn="l" fontAlgn="b"/>
                      <a:r>
                        <a:rPr lang="en-US" sz="1100" b="0" i="0" u="none" strike="noStrike" dirty="0">
                          <a:solidFill>
                            <a:srgbClr val="000000"/>
                          </a:solidFill>
                          <a:effectLst/>
                          <a:latin typeface="Calibri" panose="020F0502020204030204" pitchFamily="34" charset="0"/>
                        </a:rPr>
                        <a:t>Kira</a:t>
                      </a: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b="0" i="0" u="none" strike="noStrike" dirty="0">
                          <a:solidFill>
                            <a:srgbClr val="000000"/>
                          </a:solidFill>
                          <a:effectLst/>
                          <a:latin typeface="Calibri" panose="020F0502020204030204" pitchFamily="34" charset="0"/>
                        </a:rPr>
                        <a:t>24,485</a:t>
                      </a:r>
                    </a:p>
                  </a:txBody>
                  <a:tcPr marL="4763" marR="4763" marT="4763" marB="0" anchor="b"/>
                </a:tc>
                <a:extLst>
                  <a:ext uri="{0D108BD9-81ED-4DB2-BD59-A6C34878D82A}">
                    <a16:rowId xmlns:a16="http://schemas.microsoft.com/office/drawing/2014/main" val="1234910786"/>
                  </a:ext>
                </a:extLst>
              </a:tr>
              <a:tr h="462334">
                <a:tc>
                  <a:txBody>
                    <a:bodyPr/>
                    <a:lstStyle/>
                    <a:p>
                      <a:pPr algn="l" fontAlgn="b"/>
                      <a:r>
                        <a:rPr lang="en-US" sz="1100" b="0" i="0" u="none" strike="noStrike" dirty="0">
                          <a:solidFill>
                            <a:srgbClr val="000000"/>
                          </a:solidFill>
                          <a:effectLst/>
                          <a:latin typeface="Calibri" panose="020F0502020204030204" pitchFamily="34" charset="0"/>
                        </a:rPr>
                        <a:t> Nosey </a:t>
                      </a: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b="0" i="0" u="none" strike="noStrike" dirty="0">
                          <a:solidFill>
                            <a:srgbClr val="000000"/>
                          </a:solidFill>
                          <a:effectLst/>
                          <a:latin typeface="Calibri" panose="020F0502020204030204" pitchFamily="34" charset="0"/>
                        </a:rPr>
                        <a:t>5,170</a:t>
                      </a:r>
                    </a:p>
                  </a:txBody>
                  <a:tcPr marL="4763" marR="4763" marT="4763" marB="0" anchor="b"/>
                </a:tc>
                <a:extLst>
                  <a:ext uri="{0D108BD9-81ED-4DB2-BD59-A6C34878D82A}">
                    <a16:rowId xmlns:a16="http://schemas.microsoft.com/office/drawing/2014/main" val="1277019746"/>
                  </a:ext>
                </a:extLst>
              </a:tr>
            </a:tbl>
          </a:graphicData>
        </a:graphic>
      </p:graphicFrame>
      <p:sp>
        <p:nvSpPr>
          <p:cNvPr id="19" name="TextBox 18">
            <a:extLst>
              <a:ext uri="{FF2B5EF4-FFF2-40B4-BE49-F238E27FC236}">
                <a16:creationId xmlns:a16="http://schemas.microsoft.com/office/drawing/2014/main" id="{6F72EE31-110C-44AD-8034-9415DAEBDD89}"/>
              </a:ext>
            </a:extLst>
          </p:cNvPr>
          <p:cNvSpPr txBox="1"/>
          <p:nvPr/>
        </p:nvSpPr>
        <p:spPr>
          <a:xfrm>
            <a:off x="1127736" y="1268100"/>
            <a:ext cx="6989404" cy="369332"/>
          </a:xfrm>
          <a:prstGeom prst="rect">
            <a:avLst/>
          </a:prstGeom>
          <a:noFill/>
        </p:spPr>
        <p:txBody>
          <a:bodyPr wrap="square" rtlCol="0">
            <a:spAutoFit/>
          </a:bodyPr>
          <a:lstStyle/>
          <a:p>
            <a:r>
              <a:rPr lang="en-US" b="1" dirty="0"/>
              <a:t>2017 total $148,977                                       2018 Close to $60,000 to date</a:t>
            </a: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6F815A21-D7F8-4616-9A87-8A78F835501E}"/>
                  </a:ext>
                </a:extLst>
              </p14:cNvPr>
              <p14:cNvContentPartPr/>
              <p14:nvPr/>
            </p14:nvContentPartPr>
            <p14:xfrm>
              <a:off x="899438" y="965110"/>
              <a:ext cx="6388920" cy="360"/>
            </p14:xfrm>
          </p:contentPart>
        </mc:Choice>
        <mc:Fallback xmlns="">
          <p:pic>
            <p:nvPicPr>
              <p:cNvPr id="22" name="Ink 21">
                <a:extLst>
                  <a:ext uri="{FF2B5EF4-FFF2-40B4-BE49-F238E27FC236}">
                    <a16:creationId xmlns:a16="http://schemas.microsoft.com/office/drawing/2014/main" id="{6F815A21-D7F8-4616-9A87-8A78F835501E}"/>
                  </a:ext>
                </a:extLst>
              </p:cNvPr>
              <p:cNvPicPr/>
              <p:nvPr/>
            </p:nvPicPr>
            <p:blipFill>
              <a:blip r:embed="rId5"/>
              <a:stretch>
                <a:fillRect/>
              </a:stretch>
            </p:blipFill>
            <p:spPr>
              <a:xfrm>
                <a:off x="890438" y="956110"/>
                <a:ext cx="6406560" cy="18000"/>
              </a:xfrm>
              <a:prstGeom prst="rect">
                <a:avLst/>
              </a:prstGeom>
            </p:spPr>
          </p:pic>
        </mc:Fallback>
      </mc:AlternateContent>
      <p:sp>
        <p:nvSpPr>
          <p:cNvPr id="26" name="TextBox 25">
            <a:extLst>
              <a:ext uri="{FF2B5EF4-FFF2-40B4-BE49-F238E27FC236}">
                <a16:creationId xmlns:a16="http://schemas.microsoft.com/office/drawing/2014/main" id="{8CBBA877-B32B-4EC8-9540-51B47EF3E21A}"/>
              </a:ext>
            </a:extLst>
          </p:cNvPr>
          <p:cNvSpPr txBox="1"/>
          <p:nvPr/>
        </p:nvSpPr>
        <p:spPr>
          <a:xfrm>
            <a:off x="8561580" y="1265508"/>
            <a:ext cx="3098476"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From the 2016 total of $43,669 the Betty Lou found increased by $105,308 in 2017.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 chart included highlights some of the totals for our bigger appeals. Additional funds came in not designated for a specific dog or cat. </a:t>
            </a:r>
          </a:p>
        </p:txBody>
      </p:sp>
      <p:pic>
        <p:nvPicPr>
          <p:cNvPr id="28" name="Picture 27" descr="A close up of a sign&#10;&#10;Description generated with very high confidence">
            <a:extLst>
              <a:ext uri="{FF2B5EF4-FFF2-40B4-BE49-F238E27FC236}">
                <a16:creationId xmlns:a16="http://schemas.microsoft.com/office/drawing/2014/main" id="{8D073800-D443-48DD-B907-A5E71DEC9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3898" y="4992087"/>
            <a:ext cx="856158" cy="1260567"/>
          </a:xfrm>
          <a:prstGeom prst="rect">
            <a:avLst/>
          </a:prstGeom>
        </p:spPr>
      </p:pic>
    </p:spTree>
    <p:extLst>
      <p:ext uri="{BB962C8B-B14F-4D97-AF65-F5344CB8AC3E}">
        <p14:creationId xmlns:p14="http://schemas.microsoft.com/office/powerpoint/2010/main" val="2412494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1FEF-5158-45DD-B581-F79C7D6C8C1F}"/>
              </a:ext>
            </a:extLst>
          </p:cNvPr>
          <p:cNvSpPr>
            <a:spLocks noGrp="1"/>
          </p:cNvSpPr>
          <p:nvPr>
            <p:ph type="title"/>
          </p:nvPr>
        </p:nvSpPr>
        <p:spPr>
          <a:xfrm>
            <a:off x="339072" y="137981"/>
            <a:ext cx="10515600" cy="1325563"/>
          </a:xfrm>
        </p:spPr>
        <p:txBody>
          <a:bodyPr/>
          <a:lstStyle/>
          <a:p>
            <a:r>
              <a:rPr lang="en-US" dirty="0"/>
              <a:t>Profitability of 2016 vs 2017 Events </a:t>
            </a:r>
          </a:p>
        </p:txBody>
      </p:sp>
      <p:graphicFrame>
        <p:nvGraphicFramePr>
          <p:cNvPr id="7" name="Chart 6">
            <a:extLst>
              <a:ext uri="{FF2B5EF4-FFF2-40B4-BE49-F238E27FC236}">
                <a16:creationId xmlns:a16="http://schemas.microsoft.com/office/drawing/2014/main" id="{82B05C1A-1024-4761-8C7F-0EF8509B1D4D}"/>
              </a:ext>
            </a:extLst>
          </p:cNvPr>
          <p:cNvGraphicFramePr/>
          <p:nvPr>
            <p:extLst>
              <p:ext uri="{D42A27DB-BD31-4B8C-83A1-F6EECF244321}">
                <p14:modId xmlns:p14="http://schemas.microsoft.com/office/powerpoint/2010/main" val="531794887"/>
              </p:ext>
            </p:extLst>
          </p:nvPr>
        </p:nvGraphicFramePr>
        <p:xfrm>
          <a:off x="339071" y="914400"/>
          <a:ext cx="8956357" cy="4979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87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C1217-30DD-43D2-8B32-08F76863F26D}"/>
              </a:ext>
            </a:extLst>
          </p:cNvPr>
          <p:cNvSpPr>
            <a:spLocks noGrp="1"/>
          </p:cNvSpPr>
          <p:nvPr>
            <p:ph type="title"/>
          </p:nvPr>
        </p:nvSpPr>
        <p:spPr/>
        <p:txBody>
          <a:bodyPr/>
          <a:lstStyle/>
          <a:p>
            <a:r>
              <a:rPr lang="en-US" dirty="0"/>
              <a:t>2018 Events </a:t>
            </a:r>
          </a:p>
        </p:txBody>
      </p:sp>
      <p:sp>
        <p:nvSpPr>
          <p:cNvPr id="3" name="Content Placeholder 2">
            <a:extLst>
              <a:ext uri="{FF2B5EF4-FFF2-40B4-BE49-F238E27FC236}">
                <a16:creationId xmlns:a16="http://schemas.microsoft.com/office/drawing/2014/main" id="{690050E2-CBC7-4B68-90D4-375979082579}"/>
              </a:ext>
            </a:extLst>
          </p:cNvPr>
          <p:cNvSpPr>
            <a:spLocks noGrp="1"/>
          </p:cNvSpPr>
          <p:nvPr>
            <p:ph idx="1"/>
          </p:nvPr>
        </p:nvSpPr>
        <p:spPr/>
        <p:txBody>
          <a:bodyPr>
            <a:normAutofit lnSpcReduction="10000"/>
          </a:bodyPr>
          <a:lstStyle/>
          <a:p>
            <a:pPr marL="285750" indent="-285750"/>
            <a:r>
              <a:rPr lang="en-US" b="1" dirty="0"/>
              <a:t>For 2018 </a:t>
            </a:r>
            <a:r>
              <a:rPr lang="en-US" dirty="0"/>
              <a:t>we have a new event </a:t>
            </a:r>
            <a:r>
              <a:rPr lang="en-US" b="1" dirty="0"/>
              <a:t>Classics and Canines </a:t>
            </a:r>
            <a:r>
              <a:rPr lang="en-US" dirty="0"/>
              <a:t>scheduled for </a:t>
            </a:r>
            <a:r>
              <a:rPr lang="en-US" b="1" dirty="0"/>
              <a:t>Aug. 4</a:t>
            </a:r>
            <a:r>
              <a:rPr lang="en-US" b="1" baseline="30000" dirty="0"/>
              <a:t>th</a:t>
            </a:r>
            <a:r>
              <a:rPr lang="en-US" dirty="0"/>
              <a:t>. This event will combine a classic car show with specialty food trucks and vendors to make for a fun community day out. It is set to take place at the Oakland rec. field. Please see our website for more details. </a:t>
            </a:r>
          </a:p>
          <a:p>
            <a:pPr marL="285750" indent="-285750"/>
            <a:endParaRPr lang="en-US" dirty="0"/>
          </a:p>
          <a:p>
            <a:pPr marL="285750" indent="-285750"/>
            <a:r>
              <a:rPr lang="en-US" b="1" dirty="0"/>
              <a:t>Tricky Tray </a:t>
            </a:r>
            <a:r>
              <a:rPr lang="en-US" dirty="0"/>
              <a:t>is well on it’s way to being sold out! </a:t>
            </a:r>
          </a:p>
          <a:p>
            <a:pPr marL="285750" indent="-285750"/>
            <a:endParaRPr lang="en-US" dirty="0"/>
          </a:p>
          <a:p>
            <a:pPr marL="285750" indent="-285750"/>
            <a:r>
              <a:rPr lang="en-US" dirty="0"/>
              <a:t>We are continuing to expand our events along with our profitability under the leadership of our new Fundraising Chair.</a:t>
            </a:r>
          </a:p>
          <a:p>
            <a:endParaRPr lang="en-US" dirty="0"/>
          </a:p>
        </p:txBody>
      </p:sp>
      <p:pic>
        <p:nvPicPr>
          <p:cNvPr id="5" name="Picture 4" descr="A close up of a sign&#10;&#10;Description generated with very high confidence">
            <a:extLst>
              <a:ext uri="{FF2B5EF4-FFF2-40B4-BE49-F238E27FC236}">
                <a16:creationId xmlns:a16="http://schemas.microsoft.com/office/drawing/2014/main" id="{509F68B6-61D4-4CDD-8DA4-1718B66B3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1711" y="19655"/>
            <a:ext cx="1134940" cy="1671033"/>
          </a:xfrm>
          <a:prstGeom prst="rect">
            <a:avLst/>
          </a:prstGeom>
        </p:spPr>
      </p:pic>
    </p:spTree>
    <p:extLst>
      <p:ext uri="{BB962C8B-B14F-4D97-AF65-F5344CB8AC3E}">
        <p14:creationId xmlns:p14="http://schemas.microsoft.com/office/powerpoint/2010/main" val="50223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6DCBA-B4C3-4006-B016-0E85AF0F8D52}"/>
              </a:ext>
            </a:extLst>
          </p:cNvPr>
          <p:cNvSpPr>
            <a:spLocks noGrp="1"/>
          </p:cNvSpPr>
          <p:nvPr>
            <p:ph idx="1"/>
          </p:nvPr>
        </p:nvSpPr>
        <p:spPr>
          <a:xfrm>
            <a:off x="198080" y="1557711"/>
            <a:ext cx="10515600" cy="4535418"/>
          </a:xfrm>
        </p:spPr>
        <p:txBody>
          <a:bodyPr>
            <a:normAutofit fontScale="92500" lnSpcReduction="20000"/>
          </a:bodyPr>
          <a:lstStyle/>
          <a:p>
            <a:r>
              <a:rPr lang="en-US" dirty="0"/>
              <a:t>Operating Expenses Increased in 2017 by $97,200.</a:t>
            </a:r>
          </a:p>
          <a:p>
            <a:r>
              <a:rPr lang="en-US" dirty="0"/>
              <a:t>Two major components:</a:t>
            </a:r>
          </a:p>
          <a:p>
            <a:pPr marL="914400" lvl="1" indent="-457200">
              <a:buFont typeface="+mj-lt"/>
              <a:buAutoNum type="arabicPeriod"/>
            </a:pPr>
            <a:r>
              <a:rPr lang="en-US" dirty="0"/>
              <a:t>Salaries – increase of 20% due to new ED and partial year of veterinarian and investment in staff for increase in hours of shelter operations</a:t>
            </a:r>
          </a:p>
          <a:p>
            <a:pPr marL="914400" lvl="1" indent="-457200">
              <a:buFont typeface="+mj-lt"/>
              <a:buAutoNum type="arabicPeriod"/>
            </a:pPr>
            <a:r>
              <a:rPr lang="en-US" dirty="0"/>
              <a:t>Veterinary Services – increase of 10% due to care for more sick animals</a:t>
            </a:r>
          </a:p>
          <a:p>
            <a:pPr marL="457200" lvl="1" indent="0">
              <a:buNone/>
            </a:pPr>
            <a:endParaRPr lang="en-US" dirty="0"/>
          </a:p>
          <a:p>
            <a:pPr marL="228600" lvl="1">
              <a:spcBef>
                <a:spcPts val="1000"/>
              </a:spcBef>
            </a:pPr>
            <a:r>
              <a:rPr lang="en-US" sz="2800" dirty="0"/>
              <a:t>Expenses were revaluated and cut by the 4</a:t>
            </a:r>
            <a:r>
              <a:rPr lang="en-US" sz="2800" baseline="30000" dirty="0"/>
              <a:t>th</a:t>
            </a:r>
            <a:r>
              <a:rPr lang="en-US" sz="2800" dirty="0"/>
              <a:t> quarter of 2017 with costs savings continuing into 2018. On average our continuing operating expenses are down by $16,648 per month in 2018 vs 2017. </a:t>
            </a:r>
          </a:p>
          <a:p>
            <a:pPr marL="228600" lvl="1">
              <a:spcBef>
                <a:spcPts val="1000"/>
              </a:spcBef>
            </a:pPr>
            <a:r>
              <a:rPr lang="en-US" sz="2800" dirty="0"/>
              <a:t>Evaluation of expenditures commenced during 2017 and continue into 2018 to leverage buying power and the value of donated goods.</a:t>
            </a:r>
          </a:p>
          <a:p>
            <a:pPr marL="228600" lvl="1">
              <a:spcBef>
                <a:spcPts val="1000"/>
              </a:spcBef>
            </a:pPr>
            <a:r>
              <a:rPr lang="en-US" sz="2800" dirty="0"/>
              <a:t>Employee handbook, policies and procedures were clarified during 2017 for better employment practices.</a:t>
            </a:r>
          </a:p>
          <a:p>
            <a:endParaRPr lang="en-US" dirty="0"/>
          </a:p>
        </p:txBody>
      </p:sp>
      <p:pic>
        <p:nvPicPr>
          <p:cNvPr id="5" name="Picture 4" descr="A close up of a sign&#10;&#10;Description generated with very high confidence">
            <a:extLst>
              <a:ext uri="{FF2B5EF4-FFF2-40B4-BE49-F238E27FC236}">
                <a16:creationId xmlns:a16="http://schemas.microsoft.com/office/drawing/2014/main" id="{81F70324-4AD6-4E12-921C-03198B5C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520" y="203982"/>
            <a:ext cx="1530321" cy="2253173"/>
          </a:xfrm>
          <a:prstGeom prst="rect">
            <a:avLst/>
          </a:prstGeom>
        </p:spPr>
      </p:pic>
    </p:spTree>
    <p:extLst>
      <p:ext uri="{BB962C8B-B14F-4D97-AF65-F5344CB8AC3E}">
        <p14:creationId xmlns:p14="http://schemas.microsoft.com/office/powerpoint/2010/main" val="4100900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4964</TotalTime>
  <Words>2298</Words>
  <Application>Microsoft Office PowerPoint</Application>
  <PresentationFormat>Widescreen</PresentationFormat>
  <Paragraphs>637</Paragraphs>
  <Slides>38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WELCOME TO RBARI’S 2018 ANNUAL MEETING </vt:lpstr>
      <vt:lpstr>A Financial Overview of 2017 and Plans for the Future</vt:lpstr>
      <vt:lpstr>PowerPoint Presentation</vt:lpstr>
      <vt:lpstr>PowerPoint Presentation</vt:lpstr>
      <vt:lpstr>PowerPoint Presentation</vt:lpstr>
      <vt:lpstr>Overview of Betty Lou Fund</vt:lpstr>
      <vt:lpstr>Profitability of 2016 vs 2017 Events </vt:lpstr>
      <vt:lpstr>2018 Events </vt:lpstr>
      <vt:lpstr>PowerPoint Presentation</vt:lpstr>
      <vt:lpstr>PowerPoint Presentation</vt:lpstr>
      <vt:lpstr>Revitalizing Adoptions in 2018</vt:lpstr>
      <vt:lpstr>PowerPoint Presentation</vt:lpstr>
      <vt:lpstr>PowerPoint Presentation</vt:lpstr>
      <vt:lpstr>2017 A Newsworthy Year </vt:lpstr>
      <vt:lpstr>PowerPoint Presentation</vt:lpstr>
      <vt:lpstr>Engaging our contacts and community, RBARI was able to generate news coverage for our major rescue stories. Here are a few examples. </vt:lpstr>
      <vt:lpstr>Sydney</vt:lpstr>
      <vt:lpstr>Everley and her babies </vt:lpstr>
      <vt:lpstr>OAKLAND, New Jersey (WABC) -- The Ramapo-Bergen Animal Refuge in Bergen County, New Jersey is asking for help after a young, sick abused pit bull mix delivered 8 puppies. </vt:lpstr>
      <vt:lpstr>PowerPoint Presentation</vt:lpstr>
      <vt:lpstr>Everley is still working hard at RBARI to overcome the trauma she suffered and making progress each day. This brave momma and her babies touched the hearts of many through their media coverage, which brought in $35,597 in donations and increased our brand recognition.  </vt:lpstr>
      <vt:lpstr>Through our partnership with Buddha Dog Rescue we have helped to save the lives of lost or abandoned dogs fighting to survive on the streets or in the woods. These powerful stories of salvation brought RBARI media coverage that helped grow RBARI’s brand, and brought in contributions to support their, and others, critical care needs. </vt:lpstr>
      <vt:lpstr>Wiley </vt:lpstr>
      <vt:lpstr>Sara &amp; Penny</vt:lpstr>
      <vt:lpstr>PowerPoint Presentation</vt:lpstr>
      <vt:lpstr>Buddha &amp; Harvey – both dogs were rescued after each spent over a year outside and on their own. Their story of survival brought local and national news coverage. </vt:lpstr>
      <vt:lpstr>Patterson 12- PATERSON, N.J. (CBS) — A dozen neglected dogs were found in an abandoned home in Paterson on Tuesday. The Ramapo-Bergen Animal Refuge says they rescued 12 dogs after receiving a call from Paterson Animal Control and Passaic County SPCA. </vt:lpstr>
      <vt:lpstr>PowerPoint Presentation</vt:lpstr>
      <vt:lpstr> Lexi - Pit Bull Puppy Survives 5-Story Jump from Building, Shelter Needs Help Paying for Care - People.com  When RBARI took in Lexi we knew we needed to get support to help  with her medical care. By reaching out and sharing her story with news outlets we were able to raise close to $10,000 to help support her recovery, and gain new exposure from places like NBC news, and People.com. </vt:lpstr>
      <vt:lpstr>     Kira - When 2-year-old Boxer Kira came to the Ramapo Bergen Animal Refuge, she was half the weight she should have been and in bad shape. Now the organization is nursing her back to health, and is asking the public's help for her medical bills. – NJ 101.5  </vt:lpstr>
      <vt:lpstr>Kira is currently thriving in her foster home where she continues to gain weight and recover. Her story brought in an outpouring of support and $24,485 in donations. </vt:lpstr>
      <vt:lpstr>Through persistent efforts of outreach, RBARI has not only helped rescue the dogs and cats who needed us most, but these stories directly resulted in elevating our reputation, increasing our support base, and brought in new donors.   All of this led to RBARI being selected as one of the 30 shelters in the US that makes America proud.   </vt:lpstr>
      <vt:lpstr>RBARI’s elevated position amongst shelters paid off big time when two of our dogs were selected to participate in Animal Planet’s Dog Bowl, a nationally aired event. </vt:lpstr>
      <vt:lpstr>After the Dog Bowl, RBARI was selected to participate in another national event – Petplan’s Tournament of Tails.  By utilizing our growing media contacts, mobilizing our base, and building on our outreach momentum, RBARI was able to beat out 32 other shelters across the US, including our last round of competition with a shelter that was triple our size and budget to win the tournament!</vt:lpstr>
      <vt:lpstr>The results of these expanded media efforts are reflected in our data, which shows increased traffic and engagement from our community. </vt:lpstr>
      <vt:lpstr>Coming full circle, the increased media exposure expanded our brand recognition and our support base thereby allowing us to take on extraordinary rescue cases. These rescue cases in turn brought in additional donations that helped to support the care of both the urgent medical cases as well as the dogs and cats we care for every day. Through our urgent medical appeals the Betty Lou Emergency Medical Fund brought in close to $143,000 in 2017. So while you might have seen Kira or Everley’s face on the appeal or in the news, they paid the generosity showed to them forward by helping others who needed us, but who might not have made the media spotlight. </vt:lpstr>
      <vt:lpstr>PowerPoint Presentation</vt:lpstr>
      <vt:lpstr>It is only by working together, and keeping our focus on what is best for those we are entrusted to care for that RBARI can continue to grow and prosper. We thank you for your commitment and dedication, and for being here for this annual meeting. Words can only go so far. We now invite you to enjoy a video of the work you made possible, and the lives you have directly helped to save.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RBARI IN THE NEW</dc:title>
  <dc:creator>mboyle</dc:creator>
  <cp:lastModifiedBy>mboyle</cp:lastModifiedBy>
  <cp:revision>104</cp:revision>
  <dcterms:created xsi:type="dcterms:W3CDTF">2018-05-16T16:30:53Z</dcterms:created>
  <dcterms:modified xsi:type="dcterms:W3CDTF">2018-05-23T18:58:12Z</dcterms:modified>
</cp:coreProperties>
</file>