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7" r:id="rId3"/>
    <p:sldId id="263" r:id="rId4"/>
    <p:sldId id="256" r:id="rId5"/>
    <p:sldId id="258" r:id="rId6"/>
    <p:sldId id="260" r:id="rId7"/>
    <p:sldId id="262" r:id="rId8"/>
    <p:sldId id="276" r:id="rId9"/>
    <p:sldId id="261" r:id="rId10"/>
    <p:sldId id="287" r:id="rId11"/>
    <p:sldId id="281" r:id="rId12"/>
    <p:sldId id="288" r:id="rId13"/>
    <p:sldId id="289" r:id="rId14"/>
    <p:sldId id="264" r:id="rId15"/>
    <p:sldId id="282" r:id="rId16"/>
    <p:sldId id="283" r:id="rId17"/>
    <p:sldId id="284" r:id="rId18"/>
    <p:sldId id="285" r:id="rId19"/>
    <p:sldId id="286" r:id="rId20"/>
    <p:sldId id="265" r:id="rId21"/>
    <p:sldId id="300" r:id="rId22"/>
    <p:sldId id="290" r:id="rId23"/>
    <p:sldId id="291" r:id="rId24"/>
    <p:sldId id="292" r:id="rId25"/>
    <p:sldId id="259" r:id="rId26"/>
    <p:sldId id="293" r:id="rId27"/>
    <p:sldId id="294" r:id="rId28"/>
    <p:sldId id="295" r:id="rId29"/>
    <p:sldId id="296" r:id="rId30"/>
    <p:sldId id="297" r:id="rId31"/>
    <p:sldId id="298" r:id="rId32"/>
    <p:sldId id="299" r:id="rId33"/>
    <p:sldId id="267" r:id="rId34"/>
    <p:sldId id="268" r:id="rId35"/>
    <p:sldId id="269" r:id="rId36"/>
    <p:sldId id="270" r:id="rId37"/>
    <p:sldId id="271" r:id="rId38"/>
    <p:sldId id="272" r:id="rId39"/>
    <p:sldId id="280"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4" d="100"/>
          <a:sy n="84" d="100"/>
        </p:scale>
        <p:origin x="63" y="441"/>
      </p:cViewPr>
      <p:guideLst/>
    </p:cSldViewPr>
  </p:slideViewPr>
  <p:notesTextViewPr>
    <p:cViewPr>
      <p:scale>
        <a:sx n="1" d="1"/>
        <a:sy n="1" d="1"/>
      </p:scale>
      <p:origin x="0" y="0"/>
    </p:cViewPr>
  </p:notesTextViewPr>
  <p:sorterViewPr>
    <p:cViewPr>
      <p:scale>
        <a:sx n="100" d="100"/>
        <a:sy n="100" d="100"/>
      </p:scale>
      <p:origin x="0" y="-45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CA59-C6F8-4AB0-8A75-3A4E2DE79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702D2-4804-464B-BC0C-D62E6FFE4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6F1DE-91A2-4C5D-8EE7-154516018BA8}"/>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DF194E01-2B66-4D88-949A-53003B34F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4E20E-B61D-4B9B-9826-350BF092E90B}"/>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154911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9989-544F-444B-A5E2-B411479228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6B616D-1571-421C-84D1-8856DC8FF9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F8BCB-BB6E-43B0-B839-1506DFB78C6E}"/>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CA53E956-62F9-4F9A-888A-68BC708D6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E0E24-BCD3-4718-857B-93B6B260837B}"/>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145057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2DB22-622A-4AE9-B97A-481EB258C7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6D29C-666B-4EB5-89EE-BCA852E5B9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3C584-26E4-4A3D-89FC-8155649A6F2D}"/>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27F51CCB-EBA4-4E5F-A23E-E6F2443BA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7D0CA-01E9-45AB-BE71-3CBA41D8D818}"/>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159173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16BD-F922-45BF-8407-788B91436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4C5B3-F1D0-4856-B524-61BFEEF107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79BF4-5322-4308-B581-F585212B4707}"/>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BEA795A8-D84C-4588-87CD-A83E5EC29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DF751-6153-4DEA-AF1F-F655810BF8C1}"/>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204555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EB0A-1930-42F1-93C3-3E7C61FA5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F50463-DDB0-4C32-89BE-4BBA30AF0D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5DB07E-3E12-4231-93AB-9CD4B9E70F6B}"/>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6B5DBFFD-8A35-46DE-BB9A-2BAC94CEA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DEEF8-3A44-4736-A014-9499CD520B1C}"/>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420406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93D2-96E9-4F40-AA6E-138EBCCC5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53DD48-17EC-4D70-B704-26782BF5EE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207BA6-497A-41E9-8F2C-37D661B5E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8FD3F-A632-497B-A188-B30A9B328CA4}"/>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6" name="Footer Placeholder 5">
            <a:extLst>
              <a:ext uri="{FF2B5EF4-FFF2-40B4-BE49-F238E27FC236}">
                <a16:creationId xmlns:a16="http://schemas.microsoft.com/office/drawing/2014/main" id="{4A17ACD3-E2C0-4609-92D6-7CD8E129C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7BB1F-C77C-499E-BD2A-AF221F7A5368}"/>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245841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7041-C4A5-4C2C-B355-7C3E78E43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DDFF2B-CEBD-4CD1-AB40-6C744E48DE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FE51B-0589-49D9-AB29-056EB007FF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9C7AB-81E1-4917-AD5E-5D7F96475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48B38E-CC58-4D46-A771-14DA28D5DE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43B5D4-164D-4686-B47F-6407CE25FD31}"/>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8" name="Footer Placeholder 7">
            <a:extLst>
              <a:ext uri="{FF2B5EF4-FFF2-40B4-BE49-F238E27FC236}">
                <a16:creationId xmlns:a16="http://schemas.microsoft.com/office/drawing/2014/main" id="{68FA7D4D-3809-4194-B36E-47E52B6BF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7215C-043F-41C5-B2A4-2B8E7AC7D592}"/>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306979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B1D1C-D2E1-466C-B806-0185610819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5E097C-0EFF-4EC5-949E-1E98DE9C43B4}"/>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4" name="Footer Placeholder 3">
            <a:extLst>
              <a:ext uri="{FF2B5EF4-FFF2-40B4-BE49-F238E27FC236}">
                <a16:creationId xmlns:a16="http://schemas.microsoft.com/office/drawing/2014/main" id="{21D4E4FB-24FB-47CC-9A0E-A96C64BD53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E8FE3F-060C-44D9-8A9D-A1E4E129A093}"/>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83475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94C29-4119-45C2-AE31-33B449AC1A94}"/>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3" name="Footer Placeholder 2">
            <a:extLst>
              <a:ext uri="{FF2B5EF4-FFF2-40B4-BE49-F238E27FC236}">
                <a16:creationId xmlns:a16="http://schemas.microsoft.com/office/drawing/2014/main" id="{28A81CE9-517B-4BD1-A479-AB793D0CD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F21FD-9EED-4FBD-BED7-9EA9A0AD0073}"/>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227851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FC61-E658-4322-842F-2D473196C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76892F-E9A3-4826-976F-AD8CC818C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BE3BD-F4BC-46FD-A6E6-449B80089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D46839-6B3F-4DDF-B31B-9F2CC94DDE15}"/>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6" name="Footer Placeholder 5">
            <a:extLst>
              <a:ext uri="{FF2B5EF4-FFF2-40B4-BE49-F238E27FC236}">
                <a16:creationId xmlns:a16="http://schemas.microsoft.com/office/drawing/2014/main" id="{E0C62D29-F928-4151-9A31-30864B0A4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E2B3E-AC16-4734-A339-E4556667E8CC}"/>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424792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2ECE-36EE-44C1-9497-20B542C5F4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9CA813-066A-4ADC-BE27-4B4A226B9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E53EB9-1516-4308-8AD7-FF0C9BAC6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F59F9A-122D-48AB-B76F-41EB0F359023}"/>
              </a:ext>
            </a:extLst>
          </p:cNvPr>
          <p:cNvSpPr>
            <a:spLocks noGrp="1"/>
          </p:cNvSpPr>
          <p:nvPr>
            <p:ph type="dt" sz="half" idx="10"/>
          </p:nvPr>
        </p:nvSpPr>
        <p:spPr/>
        <p:txBody>
          <a:bodyPr/>
          <a:lstStyle/>
          <a:p>
            <a:fld id="{BBFAEF60-53FE-49A6-9B70-656275067989}" type="datetimeFigureOut">
              <a:rPr lang="en-US" smtClean="0"/>
              <a:t>5/20/2019</a:t>
            </a:fld>
            <a:endParaRPr lang="en-US"/>
          </a:p>
        </p:txBody>
      </p:sp>
      <p:sp>
        <p:nvSpPr>
          <p:cNvPr id="6" name="Footer Placeholder 5">
            <a:extLst>
              <a:ext uri="{FF2B5EF4-FFF2-40B4-BE49-F238E27FC236}">
                <a16:creationId xmlns:a16="http://schemas.microsoft.com/office/drawing/2014/main" id="{53E60B77-CC72-4291-B688-D90D625D7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018C7-B1DF-448F-B70E-1929EB0A47EF}"/>
              </a:ext>
            </a:extLst>
          </p:cNvPr>
          <p:cNvSpPr>
            <a:spLocks noGrp="1"/>
          </p:cNvSpPr>
          <p:nvPr>
            <p:ph type="sldNum" sz="quarter" idx="12"/>
          </p:nvPr>
        </p:nvSpPr>
        <p:spPr/>
        <p:txBody>
          <a:bodyPr/>
          <a:lstStyle/>
          <a:p>
            <a:fld id="{C190CB4F-A2D6-4091-B1DB-6BF784AE1325}" type="slidenum">
              <a:rPr lang="en-US" smtClean="0"/>
              <a:t>‹#›</a:t>
            </a:fld>
            <a:endParaRPr lang="en-US"/>
          </a:p>
        </p:txBody>
      </p:sp>
    </p:spTree>
    <p:extLst>
      <p:ext uri="{BB962C8B-B14F-4D97-AF65-F5344CB8AC3E}">
        <p14:creationId xmlns:p14="http://schemas.microsoft.com/office/powerpoint/2010/main" val="185064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F7B63-754C-431A-BF58-E80292FB8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B3877-7518-41C3-8E2A-004CDD092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55AA2-3D41-4883-8CFF-1752BEDCDE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AEF60-53FE-49A6-9B70-656275067989}" type="datetimeFigureOut">
              <a:rPr lang="en-US" smtClean="0"/>
              <a:t>5/20/2019</a:t>
            </a:fld>
            <a:endParaRPr lang="en-US"/>
          </a:p>
        </p:txBody>
      </p:sp>
      <p:sp>
        <p:nvSpPr>
          <p:cNvPr id="5" name="Footer Placeholder 4">
            <a:extLst>
              <a:ext uri="{FF2B5EF4-FFF2-40B4-BE49-F238E27FC236}">
                <a16:creationId xmlns:a16="http://schemas.microsoft.com/office/drawing/2014/main" id="{B48D3960-A7F9-43D0-A29C-9619EA5EA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90DBCA-75E2-46CA-97DC-2E96C59F6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0CB4F-A2D6-4091-B1DB-6BF784AE1325}" type="slidenum">
              <a:rPr lang="en-US" smtClean="0"/>
              <a:t>‹#›</a:t>
            </a:fld>
            <a:endParaRPr lang="en-US"/>
          </a:p>
        </p:txBody>
      </p:sp>
    </p:spTree>
    <p:extLst>
      <p:ext uri="{BB962C8B-B14F-4D97-AF65-F5344CB8AC3E}">
        <p14:creationId xmlns:p14="http://schemas.microsoft.com/office/powerpoint/2010/main" val="393020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4.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056F-7F74-4AAB-9347-4CE7FDB30E54}"/>
              </a:ext>
            </a:extLst>
          </p:cNvPr>
          <p:cNvSpPr>
            <a:spLocks noGrp="1"/>
          </p:cNvSpPr>
          <p:nvPr>
            <p:ph type="ctrTitle"/>
          </p:nvPr>
        </p:nvSpPr>
        <p:spPr>
          <a:xfrm>
            <a:off x="1648949" y="427713"/>
            <a:ext cx="8642311" cy="575808"/>
          </a:xfrm>
        </p:spPr>
        <p:txBody>
          <a:bodyPr>
            <a:normAutofit fontScale="90000"/>
          </a:bodyPr>
          <a:lstStyle/>
          <a:p>
            <a:r>
              <a:rPr lang="en-US" dirty="0"/>
              <a:t>RBARI 2019 Annual Meeting </a:t>
            </a:r>
          </a:p>
        </p:txBody>
      </p:sp>
      <p:sp>
        <p:nvSpPr>
          <p:cNvPr id="3" name="Subtitle 2">
            <a:extLst>
              <a:ext uri="{FF2B5EF4-FFF2-40B4-BE49-F238E27FC236}">
                <a16:creationId xmlns:a16="http://schemas.microsoft.com/office/drawing/2014/main" id="{D947942C-1E12-4929-A5D8-6B100789CDE9}"/>
              </a:ext>
            </a:extLst>
          </p:cNvPr>
          <p:cNvSpPr>
            <a:spLocks noGrp="1"/>
          </p:cNvSpPr>
          <p:nvPr>
            <p:ph type="subTitle" idx="1"/>
          </p:nvPr>
        </p:nvSpPr>
        <p:spPr>
          <a:xfrm>
            <a:off x="1240025" y="800809"/>
            <a:ext cx="9144000" cy="1655762"/>
          </a:xfrm>
        </p:spPr>
        <p:txBody>
          <a:bodyPr/>
          <a:lstStyle/>
          <a:p>
            <a:r>
              <a:rPr lang="en-US" dirty="0"/>
              <a:t>Thank you to the North Haledon Fire Co. 1 for use of the facility </a:t>
            </a:r>
          </a:p>
        </p:txBody>
      </p:sp>
      <p:pic>
        <p:nvPicPr>
          <p:cNvPr id="7" name="Picture 6" descr="A dog with its mouth open&#10;&#10;Description automatically generated">
            <a:extLst>
              <a:ext uri="{FF2B5EF4-FFF2-40B4-BE49-F238E27FC236}">
                <a16:creationId xmlns:a16="http://schemas.microsoft.com/office/drawing/2014/main" id="{06543FC3-7D18-4FEA-8327-21B46D3C1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4479" y="1956095"/>
            <a:ext cx="4198888" cy="3149166"/>
          </a:xfrm>
          <a:prstGeom prst="rect">
            <a:avLst/>
          </a:prstGeom>
        </p:spPr>
      </p:pic>
      <p:pic>
        <p:nvPicPr>
          <p:cNvPr id="11" name="Picture 10" descr="A person sitting at a desk with a cat&#10;&#10;Description automatically generated">
            <a:extLst>
              <a:ext uri="{FF2B5EF4-FFF2-40B4-BE49-F238E27FC236}">
                <a16:creationId xmlns:a16="http://schemas.microsoft.com/office/drawing/2014/main" id="{448D7660-29A6-443B-A1D3-9359DA5D5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351" y="1431234"/>
            <a:ext cx="3119348" cy="4159131"/>
          </a:xfrm>
          <a:prstGeom prst="rect">
            <a:avLst/>
          </a:prstGeom>
        </p:spPr>
      </p:pic>
      <p:pic>
        <p:nvPicPr>
          <p:cNvPr id="13" name="Picture 12" descr="A close up of a sign&#10;&#10;Description automatically generated">
            <a:extLst>
              <a:ext uri="{FF2B5EF4-FFF2-40B4-BE49-F238E27FC236}">
                <a16:creationId xmlns:a16="http://schemas.microsoft.com/office/drawing/2014/main" id="{C483482C-D910-4B37-A238-5B7DDD618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025" y="5548181"/>
            <a:ext cx="2007083" cy="1294136"/>
          </a:xfrm>
          <a:prstGeom prst="rect">
            <a:avLst/>
          </a:prstGeom>
        </p:spPr>
      </p:pic>
      <p:pic>
        <p:nvPicPr>
          <p:cNvPr id="15" name="Picture 14" descr="A small brown and white dog&#10;&#10;Description automatically generated">
            <a:extLst>
              <a:ext uri="{FF2B5EF4-FFF2-40B4-BE49-F238E27FC236}">
                <a16:creationId xmlns:a16="http://schemas.microsoft.com/office/drawing/2014/main" id="{25DBBA46-D03E-42C2-AEA5-ACBC38F9D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6713" y="1643249"/>
            <a:ext cx="4718573" cy="3774858"/>
          </a:xfrm>
          <a:prstGeom prst="rect">
            <a:avLst/>
          </a:prstGeom>
        </p:spPr>
      </p:pic>
      <p:sp>
        <p:nvSpPr>
          <p:cNvPr id="16" name="TextBox 15">
            <a:extLst>
              <a:ext uri="{FF2B5EF4-FFF2-40B4-BE49-F238E27FC236}">
                <a16:creationId xmlns:a16="http://schemas.microsoft.com/office/drawing/2014/main" id="{EF07F3FA-C81F-4B00-9CD0-A5DA550F6D9D}"/>
              </a:ext>
            </a:extLst>
          </p:cNvPr>
          <p:cNvSpPr txBox="1"/>
          <p:nvPr/>
        </p:nvSpPr>
        <p:spPr>
          <a:xfrm>
            <a:off x="1648949" y="5225143"/>
            <a:ext cx="1542932" cy="369332"/>
          </a:xfrm>
          <a:prstGeom prst="rect">
            <a:avLst/>
          </a:prstGeom>
          <a:noFill/>
        </p:spPr>
        <p:txBody>
          <a:bodyPr wrap="square" rtlCol="0">
            <a:spAutoFit/>
          </a:bodyPr>
          <a:lstStyle/>
          <a:p>
            <a:r>
              <a:rPr lang="en-US" dirty="0">
                <a:solidFill>
                  <a:schemeClr val="bg1"/>
                </a:solidFill>
              </a:rPr>
              <a:t>Paterson</a:t>
            </a:r>
            <a:r>
              <a:rPr lang="en-US" dirty="0"/>
              <a:t> </a:t>
            </a:r>
          </a:p>
        </p:txBody>
      </p:sp>
      <p:sp>
        <p:nvSpPr>
          <p:cNvPr id="17" name="TextBox 16">
            <a:extLst>
              <a:ext uri="{FF2B5EF4-FFF2-40B4-BE49-F238E27FC236}">
                <a16:creationId xmlns:a16="http://schemas.microsoft.com/office/drawing/2014/main" id="{6E11E1FA-7274-49CC-9082-A445D7466570}"/>
              </a:ext>
            </a:extLst>
          </p:cNvPr>
          <p:cNvSpPr txBox="1"/>
          <p:nvPr/>
        </p:nvSpPr>
        <p:spPr>
          <a:xfrm>
            <a:off x="4093421" y="5030085"/>
            <a:ext cx="1648557" cy="369332"/>
          </a:xfrm>
          <a:prstGeom prst="rect">
            <a:avLst/>
          </a:prstGeom>
          <a:noFill/>
        </p:spPr>
        <p:txBody>
          <a:bodyPr wrap="square" rtlCol="0">
            <a:spAutoFit/>
          </a:bodyPr>
          <a:lstStyle/>
          <a:p>
            <a:r>
              <a:rPr lang="en-US" dirty="0">
                <a:solidFill>
                  <a:schemeClr val="bg1"/>
                </a:solidFill>
              </a:rPr>
              <a:t>Woody</a:t>
            </a:r>
            <a:r>
              <a:rPr lang="en-US" dirty="0"/>
              <a:t> </a:t>
            </a:r>
          </a:p>
        </p:txBody>
      </p:sp>
      <p:sp>
        <p:nvSpPr>
          <p:cNvPr id="18" name="TextBox 17">
            <a:extLst>
              <a:ext uri="{FF2B5EF4-FFF2-40B4-BE49-F238E27FC236}">
                <a16:creationId xmlns:a16="http://schemas.microsoft.com/office/drawing/2014/main" id="{2C022638-54BF-4DE1-84C9-873805B3200F}"/>
              </a:ext>
            </a:extLst>
          </p:cNvPr>
          <p:cNvSpPr txBox="1"/>
          <p:nvPr/>
        </p:nvSpPr>
        <p:spPr>
          <a:xfrm>
            <a:off x="10060021" y="1458583"/>
            <a:ext cx="1373647" cy="369332"/>
          </a:xfrm>
          <a:prstGeom prst="rect">
            <a:avLst/>
          </a:prstGeom>
          <a:noFill/>
        </p:spPr>
        <p:txBody>
          <a:bodyPr wrap="square" rtlCol="0">
            <a:spAutoFit/>
          </a:bodyPr>
          <a:lstStyle/>
          <a:p>
            <a:r>
              <a:rPr lang="en-US" dirty="0">
                <a:solidFill>
                  <a:schemeClr val="bg1"/>
                </a:solidFill>
              </a:rPr>
              <a:t>Icicle </a:t>
            </a:r>
          </a:p>
        </p:txBody>
      </p:sp>
    </p:spTree>
    <p:extLst>
      <p:ext uri="{BB962C8B-B14F-4D97-AF65-F5344CB8AC3E}">
        <p14:creationId xmlns:p14="http://schemas.microsoft.com/office/powerpoint/2010/main" val="116480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189B7-563B-4C82-BB36-90DC48394FB3}"/>
              </a:ext>
            </a:extLst>
          </p:cNvPr>
          <p:cNvSpPr>
            <a:spLocks noGrp="1"/>
          </p:cNvSpPr>
          <p:nvPr>
            <p:ph idx="1"/>
          </p:nvPr>
        </p:nvSpPr>
        <p:spPr/>
        <p:txBody>
          <a:bodyPr/>
          <a:lstStyle/>
          <a:p>
            <a:endParaRPr lang="en-US"/>
          </a:p>
        </p:txBody>
      </p:sp>
      <p:sp>
        <p:nvSpPr>
          <p:cNvPr id="15" name="Isosceles Triangle 14">
            <a:extLst>
              <a:ext uri="{FF2B5EF4-FFF2-40B4-BE49-F238E27FC236}">
                <a16:creationId xmlns:a16="http://schemas.microsoft.com/office/drawing/2014/main" id="{8574BCC0-71DA-4FF4-9E20-936E9F7A78AC}"/>
              </a:ext>
            </a:extLst>
          </p:cNvPr>
          <p:cNvSpPr/>
          <p:nvPr/>
        </p:nvSpPr>
        <p:spPr>
          <a:xfrm rot="1233936">
            <a:off x="9247555" y="4446131"/>
            <a:ext cx="495256" cy="281406"/>
          </a:xfrm>
          <a:prstGeom prst="triangle">
            <a:avLst>
              <a:gd name="adj" fmla="val 442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7182998E-26D3-452F-8330-9EA5DBC0B0F4}"/>
              </a:ext>
            </a:extLst>
          </p:cNvPr>
          <p:cNvSpPr/>
          <p:nvPr/>
        </p:nvSpPr>
        <p:spPr>
          <a:xfrm rot="12014261">
            <a:off x="9057776" y="5007042"/>
            <a:ext cx="495256" cy="281406"/>
          </a:xfrm>
          <a:prstGeom prst="triangle">
            <a:avLst>
              <a:gd name="adj" fmla="val 442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C048873-4BF4-400E-B1BC-F8EBF4DBEB3C}"/>
              </a:ext>
            </a:extLst>
          </p:cNvPr>
          <p:cNvSpPr/>
          <p:nvPr/>
        </p:nvSpPr>
        <p:spPr>
          <a:xfrm>
            <a:off x="357248" y="359912"/>
            <a:ext cx="11446276" cy="60852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E822D2-5EBF-4961-A133-2C5D62A6BC8B}"/>
              </a:ext>
            </a:extLst>
          </p:cNvPr>
          <p:cNvSpPr/>
          <p:nvPr/>
        </p:nvSpPr>
        <p:spPr>
          <a:xfrm>
            <a:off x="838200" y="381748"/>
            <a:ext cx="10670959" cy="9611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FUNDRAISING EVENTS – GO BIG OR GO HOME! </a:t>
            </a:r>
            <a:r>
              <a:rPr lang="en-US" sz="3200" b="1" dirty="0">
                <a:solidFill>
                  <a:schemeClr val="tx1"/>
                </a:solidFill>
              </a:rPr>
              <a:t>2018 – Sell-out events and a milestone celebration!</a:t>
            </a:r>
          </a:p>
        </p:txBody>
      </p:sp>
      <p:sp>
        <p:nvSpPr>
          <p:cNvPr id="26" name="Rectangle 25">
            <a:extLst>
              <a:ext uri="{FF2B5EF4-FFF2-40B4-BE49-F238E27FC236}">
                <a16:creationId xmlns:a16="http://schemas.microsoft.com/office/drawing/2014/main" id="{BA12E8BA-1AF6-43C6-80EE-B2E2E82042DD}"/>
              </a:ext>
            </a:extLst>
          </p:cNvPr>
          <p:cNvSpPr/>
          <p:nvPr/>
        </p:nvSpPr>
        <p:spPr>
          <a:xfrm>
            <a:off x="6329232" y="4989307"/>
            <a:ext cx="5474292" cy="74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A bigger, better, more upscale venue – </a:t>
            </a:r>
          </a:p>
          <a:p>
            <a:r>
              <a:rPr lang="en-US" b="1" dirty="0">
                <a:solidFill>
                  <a:schemeClr val="tx1"/>
                </a:solidFill>
              </a:rPr>
              <a:t>     The Venetian, Garfield, garnering </a:t>
            </a:r>
            <a:r>
              <a:rPr lang="en-US" b="1" dirty="0">
                <a:solidFill>
                  <a:schemeClr val="tx1"/>
                </a:solidFill>
                <a:effectLst>
                  <a:outerShdw blurRad="38100" dist="38100" dir="2700000" algn="tl">
                    <a:srgbClr val="000000">
                      <a:alpha val="43137"/>
                    </a:srgbClr>
                  </a:outerShdw>
                </a:effectLst>
              </a:rPr>
              <a:t>600+ attendees</a:t>
            </a:r>
            <a:r>
              <a:rPr lang="en-US" b="1" dirty="0">
                <a:solidFill>
                  <a:schemeClr val="tx1"/>
                </a:solidFill>
              </a:rPr>
              <a:t>!</a:t>
            </a:r>
          </a:p>
        </p:txBody>
      </p:sp>
      <p:sp>
        <p:nvSpPr>
          <p:cNvPr id="27" name="Rectangle 26">
            <a:extLst>
              <a:ext uri="{FF2B5EF4-FFF2-40B4-BE49-F238E27FC236}">
                <a16:creationId xmlns:a16="http://schemas.microsoft.com/office/drawing/2014/main" id="{5D6CD17E-0A76-4565-AACC-E909F92EF97D}"/>
              </a:ext>
            </a:extLst>
          </p:cNvPr>
          <p:cNvSpPr/>
          <p:nvPr/>
        </p:nvSpPr>
        <p:spPr>
          <a:xfrm>
            <a:off x="6354632" y="5637744"/>
            <a:ext cx="4668968" cy="353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365 prizes donated, wrapped and </a:t>
            </a:r>
            <a:r>
              <a:rPr lang="en-US" b="1" dirty="0" err="1">
                <a:solidFill>
                  <a:schemeClr val="tx1"/>
                </a:solidFill>
              </a:rPr>
              <a:t>ribboned</a:t>
            </a:r>
            <a:r>
              <a:rPr lang="en-US" b="1" dirty="0">
                <a:solidFill>
                  <a:schemeClr val="tx1"/>
                </a:solidFill>
              </a:rPr>
              <a:t>!</a:t>
            </a:r>
          </a:p>
        </p:txBody>
      </p:sp>
      <p:sp>
        <p:nvSpPr>
          <p:cNvPr id="28" name="Rectangle 27">
            <a:extLst>
              <a:ext uri="{FF2B5EF4-FFF2-40B4-BE49-F238E27FC236}">
                <a16:creationId xmlns:a16="http://schemas.microsoft.com/office/drawing/2014/main" id="{CE0BF7D5-04B7-4831-8CD2-0A12B625361B}"/>
              </a:ext>
            </a:extLst>
          </p:cNvPr>
          <p:cNvSpPr/>
          <p:nvPr/>
        </p:nvSpPr>
        <p:spPr>
          <a:xfrm>
            <a:off x="6376762" y="5773478"/>
            <a:ext cx="8295476" cy="74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Net profit: </a:t>
            </a:r>
            <a:r>
              <a:rPr lang="en-US" b="1" dirty="0">
                <a:solidFill>
                  <a:schemeClr val="tx1"/>
                </a:solidFill>
                <a:effectLst>
                  <a:outerShdw blurRad="38100" dist="38100" dir="2700000" algn="tl">
                    <a:srgbClr val="000000">
                      <a:alpha val="43137"/>
                    </a:srgbClr>
                  </a:outerShdw>
                </a:effectLst>
              </a:rPr>
              <a:t>$50,000! </a:t>
            </a:r>
            <a:r>
              <a:rPr lang="en-US" b="1" dirty="0">
                <a:solidFill>
                  <a:schemeClr val="tx1"/>
                </a:solidFill>
              </a:rPr>
              <a:t>Our most successful Tricky ever! </a:t>
            </a:r>
          </a:p>
        </p:txBody>
      </p:sp>
      <p:sp>
        <p:nvSpPr>
          <p:cNvPr id="33" name="Rectangle 32">
            <a:extLst>
              <a:ext uri="{FF2B5EF4-FFF2-40B4-BE49-F238E27FC236}">
                <a16:creationId xmlns:a16="http://schemas.microsoft.com/office/drawing/2014/main" id="{C20D3AB8-2FB5-4839-83C2-790B12682540}"/>
              </a:ext>
            </a:extLst>
          </p:cNvPr>
          <p:cNvSpPr/>
          <p:nvPr/>
        </p:nvSpPr>
        <p:spPr>
          <a:xfrm>
            <a:off x="2801260" y="4723243"/>
            <a:ext cx="2489200" cy="74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Net profit: </a:t>
            </a:r>
            <a:r>
              <a:rPr lang="en-US" b="1" dirty="0">
                <a:solidFill>
                  <a:schemeClr val="tx1"/>
                </a:solidFill>
                <a:effectLst>
                  <a:outerShdw blurRad="38100" dist="38100" dir="2700000" algn="tl">
                    <a:srgbClr val="000000">
                      <a:alpha val="43137"/>
                    </a:srgbClr>
                  </a:outerShdw>
                </a:effectLst>
              </a:rPr>
              <a:t>$32,000 </a:t>
            </a:r>
            <a:r>
              <a:rPr lang="en-US" b="1" dirty="0">
                <a:solidFill>
                  <a:schemeClr val="tx1"/>
                </a:solidFill>
              </a:rPr>
              <a:t>– an 85% increase  over 2017!</a:t>
            </a:r>
          </a:p>
        </p:txBody>
      </p:sp>
      <p:sp>
        <p:nvSpPr>
          <p:cNvPr id="34" name="Rectangle 33">
            <a:extLst>
              <a:ext uri="{FF2B5EF4-FFF2-40B4-BE49-F238E27FC236}">
                <a16:creationId xmlns:a16="http://schemas.microsoft.com/office/drawing/2014/main" id="{392E0F92-BF9E-408F-8F2A-FEFD6BF1038D}"/>
              </a:ext>
            </a:extLst>
          </p:cNvPr>
          <p:cNvSpPr/>
          <p:nvPr/>
        </p:nvSpPr>
        <p:spPr>
          <a:xfrm>
            <a:off x="12359519" y="-127001"/>
            <a:ext cx="3361489" cy="626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b="1" dirty="0">
              <a:solidFill>
                <a:srgbClr val="FF0000"/>
              </a:solidFill>
            </a:endParaRPr>
          </a:p>
        </p:txBody>
      </p:sp>
      <p:pic>
        <p:nvPicPr>
          <p:cNvPr id="39" name="Picture 38">
            <a:extLst>
              <a:ext uri="{FF2B5EF4-FFF2-40B4-BE49-F238E27FC236}">
                <a16:creationId xmlns:a16="http://schemas.microsoft.com/office/drawing/2014/main" id="{48624313-47C2-4D3F-8003-7D41BFC068A0}"/>
              </a:ext>
            </a:extLst>
          </p:cNvPr>
          <p:cNvPicPr>
            <a:picLocks noChangeAspect="1"/>
          </p:cNvPicPr>
          <p:nvPr/>
        </p:nvPicPr>
        <p:blipFill rotWithShape="1">
          <a:blip r:embed="rId2"/>
          <a:srcRect t="2761"/>
          <a:stretch/>
        </p:blipFill>
        <p:spPr>
          <a:xfrm>
            <a:off x="701044" y="1396349"/>
            <a:ext cx="3429000" cy="3102776"/>
          </a:xfrm>
          <a:prstGeom prst="rect">
            <a:avLst/>
          </a:prstGeom>
        </p:spPr>
      </p:pic>
      <p:sp>
        <p:nvSpPr>
          <p:cNvPr id="40" name="Rectangle 39">
            <a:extLst>
              <a:ext uri="{FF2B5EF4-FFF2-40B4-BE49-F238E27FC236}">
                <a16:creationId xmlns:a16="http://schemas.microsoft.com/office/drawing/2014/main" id="{CAC8D05B-DA27-4FBD-83B2-C5093ED23E52}"/>
              </a:ext>
            </a:extLst>
          </p:cNvPr>
          <p:cNvSpPr/>
          <p:nvPr/>
        </p:nvSpPr>
        <p:spPr>
          <a:xfrm>
            <a:off x="2801260" y="3828149"/>
            <a:ext cx="2427294" cy="74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Over </a:t>
            </a:r>
            <a:r>
              <a:rPr lang="en-US" b="1" dirty="0">
                <a:solidFill>
                  <a:schemeClr val="tx1"/>
                </a:solidFill>
                <a:effectLst>
                  <a:outerShdw blurRad="38100" dist="38100" dir="2700000" algn="tl">
                    <a:srgbClr val="000000">
                      <a:alpha val="43137"/>
                    </a:srgbClr>
                  </a:outerShdw>
                </a:effectLst>
              </a:rPr>
              <a:t>200  guests </a:t>
            </a:r>
            <a:r>
              <a:rPr lang="en-US" b="1" dirty="0">
                <a:solidFill>
                  <a:schemeClr val="tx1"/>
                </a:solidFill>
              </a:rPr>
              <a:t>– expanded to two floors!</a:t>
            </a:r>
          </a:p>
        </p:txBody>
      </p:sp>
      <p:sp>
        <p:nvSpPr>
          <p:cNvPr id="41" name="Rectangle 40">
            <a:extLst>
              <a:ext uri="{FF2B5EF4-FFF2-40B4-BE49-F238E27FC236}">
                <a16:creationId xmlns:a16="http://schemas.microsoft.com/office/drawing/2014/main" id="{A2485342-B30C-4BFB-8573-0800FE021535}"/>
              </a:ext>
            </a:extLst>
          </p:cNvPr>
          <p:cNvSpPr/>
          <p:nvPr/>
        </p:nvSpPr>
        <p:spPr>
          <a:xfrm>
            <a:off x="1285503" y="2783501"/>
            <a:ext cx="4017727" cy="98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FF0000"/>
                </a:solidFill>
              </a:rPr>
              <a:t>CASINO NIGHT</a:t>
            </a:r>
          </a:p>
        </p:txBody>
      </p:sp>
      <p:sp>
        <p:nvSpPr>
          <p:cNvPr id="42" name="Rectangle 41">
            <a:extLst>
              <a:ext uri="{FF2B5EF4-FFF2-40B4-BE49-F238E27FC236}">
                <a16:creationId xmlns:a16="http://schemas.microsoft.com/office/drawing/2014/main" id="{A0238402-3A99-4BC3-87E1-F7E61863D3F6}"/>
              </a:ext>
            </a:extLst>
          </p:cNvPr>
          <p:cNvSpPr/>
          <p:nvPr/>
        </p:nvSpPr>
        <p:spPr>
          <a:xfrm rot="20213381">
            <a:off x="227666" y="3951402"/>
            <a:ext cx="4017727" cy="747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FF0000"/>
                </a:solidFill>
              </a:rPr>
              <a:t>SOLD OUT!</a:t>
            </a:r>
          </a:p>
        </p:txBody>
      </p:sp>
      <p:pic>
        <p:nvPicPr>
          <p:cNvPr id="43" name="Picture 42">
            <a:extLst>
              <a:ext uri="{FF2B5EF4-FFF2-40B4-BE49-F238E27FC236}">
                <a16:creationId xmlns:a16="http://schemas.microsoft.com/office/drawing/2014/main" id="{D46D3D6C-B73E-459D-B4C2-927F4C2E1BDD}"/>
              </a:ext>
            </a:extLst>
          </p:cNvPr>
          <p:cNvPicPr>
            <a:picLocks noChangeAspect="1"/>
          </p:cNvPicPr>
          <p:nvPr/>
        </p:nvPicPr>
        <p:blipFill>
          <a:blip r:embed="rId3"/>
          <a:stretch>
            <a:fillRect/>
          </a:stretch>
        </p:blipFill>
        <p:spPr>
          <a:xfrm>
            <a:off x="6181880" y="1342877"/>
            <a:ext cx="5635815" cy="3544538"/>
          </a:xfrm>
          <a:prstGeom prst="rect">
            <a:avLst/>
          </a:prstGeom>
        </p:spPr>
      </p:pic>
      <p:sp>
        <p:nvSpPr>
          <p:cNvPr id="44" name="Rectangle 43">
            <a:extLst>
              <a:ext uri="{FF2B5EF4-FFF2-40B4-BE49-F238E27FC236}">
                <a16:creationId xmlns:a16="http://schemas.microsoft.com/office/drawing/2014/main" id="{531D70D8-D3BE-45FC-ACDC-6EC135BE6384}"/>
              </a:ext>
            </a:extLst>
          </p:cNvPr>
          <p:cNvSpPr/>
          <p:nvPr/>
        </p:nvSpPr>
        <p:spPr>
          <a:xfrm>
            <a:off x="4610997" y="1677472"/>
            <a:ext cx="7995294" cy="626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FF0000"/>
                </a:solidFill>
              </a:rPr>
              <a:t>TRICKY TRAY – 20</a:t>
            </a:r>
            <a:r>
              <a:rPr lang="en-US" sz="3600" b="1" baseline="30000" dirty="0">
                <a:solidFill>
                  <a:srgbClr val="FF0000"/>
                </a:solidFill>
              </a:rPr>
              <a:t>th</a:t>
            </a:r>
            <a:r>
              <a:rPr lang="en-US" sz="3600" b="1" dirty="0">
                <a:solidFill>
                  <a:srgbClr val="FF0000"/>
                </a:solidFill>
              </a:rPr>
              <a:t> ANNIVERSARY</a:t>
            </a:r>
          </a:p>
        </p:txBody>
      </p:sp>
      <p:sp>
        <p:nvSpPr>
          <p:cNvPr id="45" name="Rectangle 44">
            <a:extLst>
              <a:ext uri="{FF2B5EF4-FFF2-40B4-BE49-F238E27FC236}">
                <a16:creationId xmlns:a16="http://schemas.microsoft.com/office/drawing/2014/main" id="{A9C7984C-6667-419D-83C8-029E9A829406}"/>
              </a:ext>
            </a:extLst>
          </p:cNvPr>
          <p:cNvSpPr/>
          <p:nvPr/>
        </p:nvSpPr>
        <p:spPr>
          <a:xfrm>
            <a:off x="8364584" y="3693532"/>
            <a:ext cx="2784114" cy="644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FF0000"/>
                </a:solidFill>
              </a:rPr>
              <a:t>SOLD OUT!</a:t>
            </a:r>
          </a:p>
        </p:txBody>
      </p:sp>
    </p:spTree>
    <p:extLst>
      <p:ext uri="{BB962C8B-B14F-4D97-AF65-F5344CB8AC3E}">
        <p14:creationId xmlns:p14="http://schemas.microsoft.com/office/powerpoint/2010/main" val="78080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0-#ppt_w/2"/>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1+#ppt_w/2"/>
                                          </p:val>
                                        </p:tav>
                                        <p:tav tm="100000">
                                          <p:val>
                                            <p:strVal val="#ppt_x"/>
                                          </p:val>
                                        </p:tav>
                                      </p:tavLst>
                                    </p:anim>
                                    <p:anim calcmode="lin" valueType="num">
                                      <p:cBhvr additive="base">
                                        <p:cTn id="37"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Scale>
                                      <p:cBhvr>
                                        <p:cTn id="47"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45"/>
                                        </p:tgtEl>
                                        <p:attrNameLst>
                                          <p:attrName>ppt_x</p:attrName>
                                          <p:attrName>ppt_y</p:attrName>
                                        </p:attrNameLst>
                                      </p:cBhvr>
                                    </p:animMotion>
                                    <p:animEffect transition="in" filter="fade">
                                      <p:cBhvr>
                                        <p:cTn id="49" dur="10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3" grpId="0"/>
      <p:bldP spid="40" grpId="0"/>
      <p:bldP spid="41" grpId="0"/>
      <p:bldP spid="42"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189B7-563B-4C82-BB36-90DC48394FB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814FAB5-923C-466B-89D2-26D736F352E8}"/>
              </a:ext>
            </a:extLst>
          </p:cNvPr>
          <p:cNvSpPr/>
          <p:nvPr/>
        </p:nvSpPr>
        <p:spPr>
          <a:xfrm>
            <a:off x="423169" y="365125"/>
            <a:ext cx="11446276" cy="612775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9728755-5D43-4FCB-AF35-B1EF7B5D03CD}"/>
              </a:ext>
            </a:extLst>
          </p:cNvPr>
          <p:cNvSpPr/>
          <p:nvPr/>
        </p:nvSpPr>
        <p:spPr>
          <a:xfrm>
            <a:off x="423169" y="497738"/>
            <a:ext cx="11446276" cy="805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FUNDRAISING EVENTS – GO BIG OR GO HOME!</a:t>
            </a:r>
          </a:p>
          <a:p>
            <a:r>
              <a:rPr lang="en-US" sz="3200" b="1" dirty="0">
                <a:solidFill>
                  <a:schemeClr val="tx1"/>
                </a:solidFill>
              </a:rPr>
              <a:t>                          2019 promises to be bigger and better!</a:t>
            </a:r>
          </a:p>
        </p:txBody>
      </p:sp>
      <p:pic>
        <p:nvPicPr>
          <p:cNvPr id="6" name="Picture 5">
            <a:extLst>
              <a:ext uri="{FF2B5EF4-FFF2-40B4-BE49-F238E27FC236}">
                <a16:creationId xmlns:a16="http://schemas.microsoft.com/office/drawing/2014/main" id="{67C48956-5024-427F-8340-0CAE0E302201}"/>
              </a:ext>
            </a:extLst>
          </p:cNvPr>
          <p:cNvPicPr>
            <a:picLocks noChangeAspect="1"/>
          </p:cNvPicPr>
          <p:nvPr/>
        </p:nvPicPr>
        <p:blipFill>
          <a:blip r:embed="rId2"/>
          <a:stretch>
            <a:fillRect/>
          </a:stretch>
        </p:blipFill>
        <p:spPr>
          <a:xfrm>
            <a:off x="768857" y="1529486"/>
            <a:ext cx="5761289" cy="2856935"/>
          </a:xfrm>
          <a:prstGeom prst="rect">
            <a:avLst/>
          </a:prstGeom>
        </p:spPr>
      </p:pic>
      <p:sp>
        <p:nvSpPr>
          <p:cNvPr id="7" name="Rectangle 6">
            <a:extLst>
              <a:ext uri="{FF2B5EF4-FFF2-40B4-BE49-F238E27FC236}">
                <a16:creationId xmlns:a16="http://schemas.microsoft.com/office/drawing/2014/main" id="{C3F5A3DB-CB7E-4DD1-8357-FA33B0CD74F0}"/>
              </a:ext>
            </a:extLst>
          </p:cNvPr>
          <p:cNvSpPr/>
          <p:nvPr/>
        </p:nvSpPr>
        <p:spPr>
          <a:xfrm>
            <a:off x="2686470" y="4347927"/>
            <a:ext cx="1877568"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SOLD OUT!</a:t>
            </a:r>
          </a:p>
        </p:txBody>
      </p:sp>
      <p:sp>
        <p:nvSpPr>
          <p:cNvPr id="8" name="Rectangle 7">
            <a:extLst>
              <a:ext uri="{FF2B5EF4-FFF2-40B4-BE49-F238E27FC236}">
                <a16:creationId xmlns:a16="http://schemas.microsoft.com/office/drawing/2014/main" id="{2027E55C-6B3B-43DE-AD14-B1273F03FD0D}"/>
              </a:ext>
            </a:extLst>
          </p:cNvPr>
          <p:cNvSpPr/>
          <p:nvPr/>
        </p:nvSpPr>
        <p:spPr>
          <a:xfrm>
            <a:off x="428794" y="4592587"/>
            <a:ext cx="8708136"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Over 80 attendees, 60% MORE cat fanciers than 2017 launch! </a:t>
            </a:r>
          </a:p>
        </p:txBody>
      </p:sp>
      <p:sp>
        <p:nvSpPr>
          <p:cNvPr id="9" name="Rectangle 8">
            <a:extLst>
              <a:ext uri="{FF2B5EF4-FFF2-40B4-BE49-F238E27FC236}">
                <a16:creationId xmlns:a16="http://schemas.microsoft.com/office/drawing/2014/main" id="{B15F34D3-BD04-407D-B2D6-310EF282489A}"/>
              </a:ext>
            </a:extLst>
          </p:cNvPr>
          <p:cNvSpPr/>
          <p:nvPr/>
        </p:nvSpPr>
        <p:spPr>
          <a:xfrm>
            <a:off x="423169" y="5040902"/>
            <a:ext cx="8295476"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3,672 pieces of china, flatware, teapots &amp; trays collected                                                        to serve our guests (or it seemed like it).</a:t>
            </a:r>
          </a:p>
        </p:txBody>
      </p:sp>
      <p:sp>
        <p:nvSpPr>
          <p:cNvPr id="11" name="Rectangle 10">
            <a:extLst>
              <a:ext uri="{FF2B5EF4-FFF2-40B4-BE49-F238E27FC236}">
                <a16:creationId xmlns:a16="http://schemas.microsoft.com/office/drawing/2014/main" id="{8F0E88DA-FFF7-49EB-A003-C5E21F018056}"/>
              </a:ext>
            </a:extLst>
          </p:cNvPr>
          <p:cNvSpPr/>
          <p:nvPr/>
        </p:nvSpPr>
        <p:spPr>
          <a:xfrm>
            <a:off x="423169" y="5648363"/>
            <a:ext cx="7684008"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Over </a:t>
            </a:r>
            <a:r>
              <a:rPr lang="en-US" b="1" dirty="0">
                <a:solidFill>
                  <a:schemeClr val="tx1"/>
                </a:solidFill>
                <a:effectLst>
                  <a:outerShdw blurRad="38100" dist="38100" dir="2700000" algn="tl">
                    <a:srgbClr val="000000">
                      <a:alpha val="43137"/>
                    </a:srgbClr>
                  </a:outerShdw>
                </a:effectLst>
              </a:rPr>
              <a:t>$5,000 </a:t>
            </a:r>
            <a:r>
              <a:rPr lang="en-US" b="1" dirty="0">
                <a:solidFill>
                  <a:schemeClr val="tx1"/>
                </a:solidFill>
              </a:rPr>
              <a:t>in net profit generated, more than double 2017!</a:t>
            </a:r>
          </a:p>
        </p:txBody>
      </p:sp>
      <p:sp>
        <p:nvSpPr>
          <p:cNvPr id="12" name="Rectangle 11">
            <a:extLst>
              <a:ext uri="{FF2B5EF4-FFF2-40B4-BE49-F238E27FC236}">
                <a16:creationId xmlns:a16="http://schemas.microsoft.com/office/drawing/2014/main" id="{115F74E3-3D81-4963-9E36-20ECAF678BE6}"/>
              </a:ext>
            </a:extLst>
          </p:cNvPr>
          <p:cNvSpPr/>
          <p:nvPr/>
        </p:nvSpPr>
        <p:spPr>
          <a:xfrm>
            <a:off x="1422962" y="6015998"/>
            <a:ext cx="7684008"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And immeasurable good will.</a:t>
            </a:r>
          </a:p>
        </p:txBody>
      </p:sp>
      <p:pic>
        <p:nvPicPr>
          <p:cNvPr id="13" name="Picture 12">
            <a:extLst>
              <a:ext uri="{FF2B5EF4-FFF2-40B4-BE49-F238E27FC236}">
                <a16:creationId xmlns:a16="http://schemas.microsoft.com/office/drawing/2014/main" id="{0CE14CE0-6544-4283-ACEA-1F4879160F67}"/>
              </a:ext>
            </a:extLst>
          </p:cNvPr>
          <p:cNvPicPr>
            <a:picLocks noChangeAspect="1"/>
          </p:cNvPicPr>
          <p:nvPr/>
        </p:nvPicPr>
        <p:blipFill>
          <a:blip r:embed="rId3"/>
          <a:stretch>
            <a:fillRect/>
          </a:stretch>
        </p:blipFill>
        <p:spPr>
          <a:xfrm>
            <a:off x="7819992" y="1471732"/>
            <a:ext cx="3958976" cy="3024955"/>
          </a:xfrm>
          <a:prstGeom prst="rect">
            <a:avLst/>
          </a:prstGeom>
          <a:ln>
            <a:solidFill>
              <a:schemeClr val="bg1">
                <a:lumMod val="85000"/>
              </a:schemeClr>
            </a:solidFill>
          </a:ln>
        </p:spPr>
      </p:pic>
      <p:sp>
        <p:nvSpPr>
          <p:cNvPr id="16" name="Isosceles Triangle 15">
            <a:extLst>
              <a:ext uri="{FF2B5EF4-FFF2-40B4-BE49-F238E27FC236}">
                <a16:creationId xmlns:a16="http://schemas.microsoft.com/office/drawing/2014/main" id="{7182998E-26D3-452F-8330-9EA5DBC0B0F4}"/>
              </a:ext>
            </a:extLst>
          </p:cNvPr>
          <p:cNvSpPr/>
          <p:nvPr/>
        </p:nvSpPr>
        <p:spPr>
          <a:xfrm rot="12014261">
            <a:off x="9057776" y="5007042"/>
            <a:ext cx="495256" cy="281406"/>
          </a:xfrm>
          <a:prstGeom prst="triangle">
            <a:avLst>
              <a:gd name="adj" fmla="val 4421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0B1D62-913A-499E-9285-6D8C5D49C28C}"/>
              </a:ext>
            </a:extLst>
          </p:cNvPr>
          <p:cNvSpPr/>
          <p:nvPr/>
        </p:nvSpPr>
        <p:spPr>
          <a:xfrm>
            <a:off x="6905631" y="4656194"/>
            <a:ext cx="3410803" cy="368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effectLst>
                  <a:outerShdw blurRad="38100" dist="38100" dir="2700000" algn="tl">
                    <a:srgbClr val="000000">
                      <a:alpha val="43137"/>
                    </a:srgbClr>
                  </a:outerShdw>
                </a:effectLst>
              </a:rPr>
              <a:t>2</a:t>
            </a:r>
            <a:r>
              <a:rPr lang="en-US" sz="2800" b="1" dirty="0">
                <a:solidFill>
                  <a:schemeClr val="tx1"/>
                </a:solidFill>
                <a:effectLst>
                  <a:outerShdw blurRad="38100" dist="38100" dir="2700000" algn="tl">
                    <a:srgbClr val="000000">
                      <a:alpha val="43137"/>
                    </a:srgbClr>
                  </a:outerShdw>
                </a:effectLst>
              </a:rPr>
              <a:t>00+ Guests</a:t>
            </a:r>
          </a:p>
        </p:txBody>
      </p:sp>
      <p:sp>
        <p:nvSpPr>
          <p:cNvPr id="18" name="Rectangle 17">
            <a:extLst>
              <a:ext uri="{FF2B5EF4-FFF2-40B4-BE49-F238E27FC236}">
                <a16:creationId xmlns:a16="http://schemas.microsoft.com/office/drawing/2014/main" id="{365BD5D4-7F8B-438A-A429-8D72F381546A}"/>
              </a:ext>
            </a:extLst>
          </p:cNvPr>
          <p:cNvSpPr/>
          <p:nvPr/>
        </p:nvSpPr>
        <p:spPr>
          <a:xfrm>
            <a:off x="6922457" y="5117209"/>
            <a:ext cx="4982611" cy="33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outerShdw blurRad="38100" dist="38100" dir="2700000" algn="tl">
                    <a:srgbClr val="000000">
                      <a:alpha val="43137"/>
                    </a:srgbClr>
                  </a:outerShdw>
                </a:effectLst>
              </a:rPr>
              <a:t>2</a:t>
            </a:r>
            <a:r>
              <a:rPr lang="en-US" sz="2400" b="1" dirty="0">
                <a:solidFill>
                  <a:schemeClr val="tx1"/>
                </a:solidFill>
                <a:effectLst>
                  <a:outerShdw blurRad="38100" dist="38100" dir="2700000" algn="tl">
                    <a:srgbClr val="000000">
                      <a:alpha val="43137"/>
                    </a:srgbClr>
                  </a:outerShdw>
                </a:effectLst>
              </a:rPr>
              <a:t>0 page program - our biggest ever! </a:t>
            </a:r>
          </a:p>
        </p:txBody>
      </p:sp>
      <p:sp>
        <p:nvSpPr>
          <p:cNvPr id="19" name="Rectangle 18">
            <a:extLst>
              <a:ext uri="{FF2B5EF4-FFF2-40B4-BE49-F238E27FC236}">
                <a16:creationId xmlns:a16="http://schemas.microsoft.com/office/drawing/2014/main" id="{D9498357-68AF-41E8-B90F-8CEEDBDB3CBC}"/>
              </a:ext>
            </a:extLst>
          </p:cNvPr>
          <p:cNvSpPr/>
          <p:nvPr/>
        </p:nvSpPr>
        <p:spPr>
          <a:xfrm>
            <a:off x="6794288" y="5364067"/>
            <a:ext cx="5332980" cy="1193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effectLst>
                  <a:outerShdw blurRad="38100" dist="38100" dir="2700000" algn="tl">
                    <a:srgbClr val="000000">
                      <a:alpha val="43137"/>
                    </a:srgbClr>
                  </a:outerShdw>
                </a:effectLst>
              </a:rPr>
              <a:t>$</a:t>
            </a:r>
            <a:r>
              <a:rPr lang="en-US" sz="4000" b="1" dirty="0">
                <a:solidFill>
                  <a:schemeClr val="tx1"/>
                </a:solidFill>
                <a:effectLst>
                  <a:outerShdw blurRad="38100" dist="38100" dir="2700000" algn="tl">
                    <a:srgbClr val="000000">
                      <a:alpha val="43137"/>
                    </a:srgbClr>
                  </a:outerShdw>
                </a:effectLst>
              </a:rPr>
              <a:t>2</a:t>
            </a:r>
            <a:r>
              <a:rPr lang="en-US" sz="2400" b="1" dirty="0">
                <a:solidFill>
                  <a:schemeClr val="tx1"/>
                </a:solidFill>
                <a:effectLst>
                  <a:outerShdw blurRad="38100" dist="38100" dir="2700000" algn="tl">
                    <a:srgbClr val="000000">
                      <a:alpha val="43137"/>
                    </a:srgbClr>
                  </a:outerShdw>
                </a:effectLst>
              </a:rPr>
              <a:t>0,000+ in sponsorships, the highest sponsor revenue ever!</a:t>
            </a:r>
          </a:p>
        </p:txBody>
      </p:sp>
      <p:pic>
        <p:nvPicPr>
          <p:cNvPr id="21" name="Picture 20">
            <a:extLst>
              <a:ext uri="{FF2B5EF4-FFF2-40B4-BE49-F238E27FC236}">
                <a16:creationId xmlns:a16="http://schemas.microsoft.com/office/drawing/2014/main" id="{AE53A2F1-3C3F-417D-965F-B35AF824C10D}"/>
              </a:ext>
            </a:extLst>
          </p:cNvPr>
          <p:cNvPicPr>
            <a:picLocks noChangeAspect="1"/>
          </p:cNvPicPr>
          <p:nvPr/>
        </p:nvPicPr>
        <p:blipFill>
          <a:blip r:embed="rId4"/>
          <a:stretch>
            <a:fillRect/>
          </a:stretch>
        </p:blipFill>
        <p:spPr>
          <a:xfrm rot="1487907">
            <a:off x="6622621" y="3714592"/>
            <a:ext cx="1223431" cy="679684"/>
          </a:xfrm>
          <a:prstGeom prst="rect">
            <a:avLst/>
          </a:prstGeom>
          <a:ln>
            <a:noFill/>
          </a:ln>
          <a:effectLst>
            <a:softEdge rad="112500"/>
          </a:effectLst>
        </p:spPr>
      </p:pic>
    </p:spTree>
    <p:extLst>
      <p:ext uri="{BB962C8B-B14F-4D97-AF65-F5344CB8AC3E}">
        <p14:creationId xmlns:p14="http://schemas.microsoft.com/office/powerpoint/2010/main" val="8883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down)">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Scale>
                                      <p:cBhvr>
                                        <p:cTn id="3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3"/>
                                        </p:tgtEl>
                                        <p:attrNameLst>
                                          <p:attrName>ppt_x</p:attrName>
                                          <p:attrName>ppt_y</p:attrName>
                                        </p:attrNameLst>
                                      </p:cBhvr>
                                    </p:animMotion>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80">
                                          <p:stCondLst>
                                            <p:cond delay="0"/>
                                          </p:stCondLst>
                                        </p:cTn>
                                        <p:tgtEl>
                                          <p:spTgt spid="21"/>
                                        </p:tgtEl>
                                      </p:cBhvr>
                                    </p:animEffect>
                                    <p:anim calcmode="lin" valueType="num">
                                      <p:cBhvr>
                                        <p:cTn id="4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1" dur="26">
                                          <p:stCondLst>
                                            <p:cond delay="650"/>
                                          </p:stCondLst>
                                        </p:cTn>
                                        <p:tgtEl>
                                          <p:spTgt spid="21"/>
                                        </p:tgtEl>
                                      </p:cBhvr>
                                      <p:to x="100000" y="60000"/>
                                    </p:animScale>
                                    <p:animScale>
                                      <p:cBhvr>
                                        <p:cTn id="52" dur="166" decel="50000">
                                          <p:stCondLst>
                                            <p:cond delay="676"/>
                                          </p:stCondLst>
                                        </p:cTn>
                                        <p:tgtEl>
                                          <p:spTgt spid="21"/>
                                        </p:tgtEl>
                                      </p:cBhvr>
                                      <p:to x="100000" y="100000"/>
                                    </p:animScale>
                                    <p:animScale>
                                      <p:cBhvr>
                                        <p:cTn id="53" dur="26">
                                          <p:stCondLst>
                                            <p:cond delay="1312"/>
                                          </p:stCondLst>
                                        </p:cTn>
                                        <p:tgtEl>
                                          <p:spTgt spid="21"/>
                                        </p:tgtEl>
                                      </p:cBhvr>
                                      <p:to x="100000" y="80000"/>
                                    </p:animScale>
                                    <p:animScale>
                                      <p:cBhvr>
                                        <p:cTn id="54" dur="166" decel="50000">
                                          <p:stCondLst>
                                            <p:cond delay="1338"/>
                                          </p:stCondLst>
                                        </p:cTn>
                                        <p:tgtEl>
                                          <p:spTgt spid="21"/>
                                        </p:tgtEl>
                                      </p:cBhvr>
                                      <p:to x="100000" y="100000"/>
                                    </p:animScale>
                                    <p:animScale>
                                      <p:cBhvr>
                                        <p:cTn id="55" dur="26">
                                          <p:stCondLst>
                                            <p:cond delay="1642"/>
                                          </p:stCondLst>
                                        </p:cTn>
                                        <p:tgtEl>
                                          <p:spTgt spid="21"/>
                                        </p:tgtEl>
                                      </p:cBhvr>
                                      <p:to x="100000" y="90000"/>
                                    </p:animScale>
                                    <p:animScale>
                                      <p:cBhvr>
                                        <p:cTn id="56" dur="166" decel="50000">
                                          <p:stCondLst>
                                            <p:cond delay="1668"/>
                                          </p:stCondLst>
                                        </p:cTn>
                                        <p:tgtEl>
                                          <p:spTgt spid="21"/>
                                        </p:tgtEl>
                                      </p:cBhvr>
                                      <p:to x="100000" y="100000"/>
                                    </p:animScale>
                                    <p:animScale>
                                      <p:cBhvr>
                                        <p:cTn id="57" dur="26">
                                          <p:stCondLst>
                                            <p:cond delay="1808"/>
                                          </p:stCondLst>
                                        </p:cTn>
                                        <p:tgtEl>
                                          <p:spTgt spid="21"/>
                                        </p:tgtEl>
                                      </p:cBhvr>
                                      <p:to x="100000" y="95000"/>
                                    </p:animScale>
                                    <p:animScale>
                                      <p:cBhvr>
                                        <p:cTn id="58" dur="166" decel="50000">
                                          <p:stCondLst>
                                            <p:cond delay="1834"/>
                                          </p:stCondLst>
                                        </p:cTn>
                                        <p:tgtEl>
                                          <p:spTgt spid="21"/>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down)">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BED59-3DC5-4FE3-AC2F-0A14A719D8D5}"/>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6FD640F3-7341-417E-BDF8-8CE3C27775C1}"/>
              </a:ext>
            </a:extLst>
          </p:cNvPr>
          <p:cNvSpPr/>
          <p:nvPr/>
        </p:nvSpPr>
        <p:spPr>
          <a:xfrm>
            <a:off x="615950" y="461962"/>
            <a:ext cx="10960100" cy="59340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p:txBody>
      </p:sp>
      <p:sp>
        <p:nvSpPr>
          <p:cNvPr id="5" name="Rectangle 4">
            <a:extLst>
              <a:ext uri="{FF2B5EF4-FFF2-40B4-BE49-F238E27FC236}">
                <a16:creationId xmlns:a16="http://schemas.microsoft.com/office/drawing/2014/main" id="{BB987AB5-168C-4C15-B439-767C7D2AA1FD}"/>
              </a:ext>
            </a:extLst>
          </p:cNvPr>
          <p:cNvSpPr/>
          <p:nvPr/>
        </p:nvSpPr>
        <p:spPr>
          <a:xfrm>
            <a:off x="749300" y="458787"/>
            <a:ext cx="10826750" cy="11445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FUNDRAISING EVENTS – GO BIG OR GO HOME!</a:t>
            </a:r>
          </a:p>
          <a:p>
            <a:r>
              <a:rPr lang="en-US" sz="3200" b="1" dirty="0">
                <a:solidFill>
                  <a:schemeClr val="tx1"/>
                </a:solidFill>
              </a:rPr>
              <a:t>                          Coming up in 2019 - spread the word!</a:t>
            </a:r>
          </a:p>
        </p:txBody>
      </p:sp>
      <p:sp>
        <p:nvSpPr>
          <p:cNvPr id="6" name="Rectangle 5">
            <a:extLst>
              <a:ext uri="{FF2B5EF4-FFF2-40B4-BE49-F238E27FC236}">
                <a16:creationId xmlns:a16="http://schemas.microsoft.com/office/drawing/2014/main" id="{3213ABE0-599D-4D13-8888-687CB6F39AF1}"/>
              </a:ext>
            </a:extLst>
          </p:cNvPr>
          <p:cNvSpPr/>
          <p:nvPr/>
        </p:nvSpPr>
        <p:spPr>
          <a:xfrm>
            <a:off x="749300" y="3014785"/>
            <a:ext cx="4518785" cy="224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chemeClr val="tx1"/>
                </a:solidFill>
              </a:rPr>
              <a:t>July 8</a:t>
            </a:r>
            <a:r>
              <a:rPr lang="en-US" sz="1400" b="1" baseline="30000" dirty="0">
                <a:solidFill>
                  <a:schemeClr val="tx1"/>
                </a:solidFill>
              </a:rPr>
              <a:t>th</a:t>
            </a:r>
            <a:r>
              <a:rPr lang="en-US" sz="1400" b="1" dirty="0">
                <a:solidFill>
                  <a:schemeClr val="tx1"/>
                </a:solidFill>
              </a:rPr>
              <a:t>, White Beeches Country Club, Haworth</a:t>
            </a:r>
          </a:p>
          <a:p>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Partnership with respected NJ publication with extensive connections to local business leaders        and individuals outside the RBARI audience.</a:t>
            </a:r>
          </a:p>
          <a:p>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A high-profile, less labor-intensive event that gives RBARI exposure to new prospective supporters without the demands of other events.</a:t>
            </a:r>
          </a:p>
        </p:txBody>
      </p:sp>
      <p:pic>
        <p:nvPicPr>
          <p:cNvPr id="12" name="Picture 11">
            <a:extLst>
              <a:ext uri="{FF2B5EF4-FFF2-40B4-BE49-F238E27FC236}">
                <a16:creationId xmlns:a16="http://schemas.microsoft.com/office/drawing/2014/main" id="{B375FAA9-3DAD-4760-8CB0-ECA21821E5AC}"/>
              </a:ext>
            </a:extLst>
          </p:cNvPr>
          <p:cNvPicPr>
            <a:picLocks noChangeAspect="1"/>
          </p:cNvPicPr>
          <p:nvPr/>
        </p:nvPicPr>
        <p:blipFill rotWithShape="1">
          <a:blip r:embed="rId2"/>
          <a:srcRect t="2496"/>
          <a:stretch/>
        </p:blipFill>
        <p:spPr>
          <a:xfrm>
            <a:off x="1001486" y="1522804"/>
            <a:ext cx="4998894" cy="1637868"/>
          </a:xfrm>
          <a:prstGeom prst="rect">
            <a:avLst/>
          </a:prstGeom>
        </p:spPr>
      </p:pic>
      <p:sp>
        <p:nvSpPr>
          <p:cNvPr id="13" name="Rectangle 12">
            <a:extLst>
              <a:ext uri="{FF2B5EF4-FFF2-40B4-BE49-F238E27FC236}">
                <a16:creationId xmlns:a16="http://schemas.microsoft.com/office/drawing/2014/main" id="{C5706DB8-3EA8-465B-9F84-D633B2DACD89}"/>
              </a:ext>
            </a:extLst>
          </p:cNvPr>
          <p:cNvSpPr/>
          <p:nvPr/>
        </p:nvSpPr>
        <p:spPr>
          <a:xfrm>
            <a:off x="564230" y="2115835"/>
            <a:ext cx="5994847" cy="737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effectLst>
                  <a:outerShdw blurRad="38100" dist="38100" dir="2700000" algn="tl">
                    <a:srgbClr val="000000">
                      <a:alpha val="43137"/>
                    </a:srgbClr>
                  </a:outerShdw>
                </a:effectLst>
              </a:rPr>
              <a:t>BC THE MAGAZINE CHARITY GOLF CLASSIC benefitting RBARI</a:t>
            </a:r>
          </a:p>
        </p:txBody>
      </p:sp>
      <p:pic>
        <p:nvPicPr>
          <p:cNvPr id="17" name="Picture 16">
            <a:extLst>
              <a:ext uri="{FF2B5EF4-FFF2-40B4-BE49-F238E27FC236}">
                <a16:creationId xmlns:a16="http://schemas.microsoft.com/office/drawing/2014/main" id="{B942CC61-5E31-4766-8F78-984E5E91CBDE}"/>
              </a:ext>
            </a:extLst>
          </p:cNvPr>
          <p:cNvPicPr>
            <a:picLocks noChangeAspect="1"/>
          </p:cNvPicPr>
          <p:nvPr/>
        </p:nvPicPr>
        <p:blipFill rotWithShape="1">
          <a:blip r:embed="rId3"/>
          <a:srcRect l="3126"/>
          <a:stretch/>
        </p:blipFill>
        <p:spPr>
          <a:xfrm>
            <a:off x="5678452" y="2771236"/>
            <a:ext cx="2244080" cy="2096107"/>
          </a:xfrm>
          <a:prstGeom prst="rect">
            <a:avLst/>
          </a:prstGeom>
        </p:spPr>
      </p:pic>
      <p:pic>
        <p:nvPicPr>
          <p:cNvPr id="19" name="Picture 18">
            <a:extLst>
              <a:ext uri="{FF2B5EF4-FFF2-40B4-BE49-F238E27FC236}">
                <a16:creationId xmlns:a16="http://schemas.microsoft.com/office/drawing/2014/main" id="{EA3D94BE-E3C0-4070-B94D-50A7455BAD82}"/>
              </a:ext>
            </a:extLst>
          </p:cNvPr>
          <p:cNvPicPr>
            <a:picLocks noChangeAspect="1"/>
          </p:cNvPicPr>
          <p:nvPr/>
        </p:nvPicPr>
        <p:blipFill>
          <a:blip r:embed="rId4"/>
          <a:stretch>
            <a:fillRect/>
          </a:stretch>
        </p:blipFill>
        <p:spPr>
          <a:xfrm>
            <a:off x="9901893" y="1307964"/>
            <a:ext cx="1310595" cy="1707381"/>
          </a:xfrm>
          <a:prstGeom prst="rect">
            <a:avLst/>
          </a:prstGeom>
        </p:spPr>
      </p:pic>
      <p:sp>
        <p:nvSpPr>
          <p:cNvPr id="20" name="Rectangle 19">
            <a:extLst>
              <a:ext uri="{FF2B5EF4-FFF2-40B4-BE49-F238E27FC236}">
                <a16:creationId xmlns:a16="http://schemas.microsoft.com/office/drawing/2014/main" id="{C2E980B0-BB9F-451D-A05C-0AB0F90BCA6A}"/>
              </a:ext>
            </a:extLst>
          </p:cNvPr>
          <p:cNvSpPr/>
          <p:nvPr/>
        </p:nvSpPr>
        <p:spPr>
          <a:xfrm>
            <a:off x="8700496" y="2634706"/>
            <a:ext cx="2097590" cy="38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effectLst>
                  <a:outerShdw blurRad="38100" dist="38100" dir="2700000" algn="tl">
                    <a:srgbClr val="000000">
                      <a:alpha val="43137"/>
                    </a:srgbClr>
                  </a:outerShdw>
                </a:effectLst>
              </a:rPr>
              <a:t>TRICKY TRAY 2019</a:t>
            </a:r>
          </a:p>
        </p:txBody>
      </p:sp>
      <p:sp>
        <p:nvSpPr>
          <p:cNvPr id="21" name="Rectangle 20">
            <a:extLst>
              <a:ext uri="{FF2B5EF4-FFF2-40B4-BE49-F238E27FC236}">
                <a16:creationId xmlns:a16="http://schemas.microsoft.com/office/drawing/2014/main" id="{3FC571EF-799D-4F0E-AE42-F943D1C5D0DA}"/>
              </a:ext>
            </a:extLst>
          </p:cNvPr>
          <p:cNvSpPr/>
          <p:nvPr/>
        </p:nvSpPr>
        <p:spPr>
          <a:xfrm>
            <a:off x="5160006" y="3438651"/>
            <a:ext cx="2896783" cy="38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effectLst>
                  <a:outerShdw blurRad="38100" dist="38100" dir="2700000" algn="tl">
                    <a:srgbClr val="000000">
                      <a:alpha val="43137"/>
                    </a:srgbClr>
                  </a:outerShdw>
                </a:effectLst>
              </a:rPr>
              <a:t>PITBULLS &amp; PUMPKINS</a:t>
            </a:r>
          </a:p>
        </p:txBody>
      </p:sp>
      <p:sp>
        <p:nvSpPr>
          <p:cNvPr id="22" name="Rectangle 21">
            <a:extLst>
              <a:ext uri="{FF2B5EF4-FFF2-40B4-BE49-F238E27FC236}">
                <a16:creationId xmlns:a16="http://schemas.microsoft.com/office/drawing/2014/main" id="{8BAFEF1A-A64E-4634-AD5D-4D357BF0694E}"/>
              </a:ext>
            </a:extLst>
          </p:cNvPr>
          <p:cNvSpPr/>
          <p:nvPr/>
        </p:nvSpPr>
        <p:spPr>
          <a:xfrm>
            <a:off x="5401435" y="5075895"/>
            <a:ext cx="5954643" cy="737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chemeClr val="tx1"/>
                </a:solidFill>
              </a:rPr>
              <a:t>October 20</a:t>
            </a:r>
            <a:r>
              <a:rPr lang="en-US" sz="1400" b="1" baseline="30000" dirty="0">
                <a:solidFill>
                  <a:schemeClr val="tx1"/>
                </a:solidFill>
              </a:rPr>
              <a:t>th</a:t>
            </a:r>
            <a:r>
              <a:rPr lang="en-US" sz="1400" b="1" dirty="0">
                <a:solidFill>
                  <a:schemeClr val="tx1"/>
                </a:solidFill>
              </a:rPr>
              <a:t>, RBARI Campus</a:t>
            </a:r>
          </a:p>
          <a:p>
            <a:pPr marL="285750" indent="-285750">
              <a:buFont typeface="Arial" panose="020B0604020202020204" pitchFamily="34" charset="0"/>
              <a:buChar char="•"/>
            </a:pPr>
            <a:r>
              <a:rPr lang="en-US" sz="1400" b="1" dirty="0">
                <a:solidFill>
                  <a:schemeClr val="tx1"/>
                </a:solidFill>
              </a:rPr>
              <a:t>Total revamp to leverage the huge community opportunity at hand.</a:t>
            </a:r>
          </a:p>
          <a:p>
            <a:pPr marL="285750" indent="-285750">
              <a:buFont typeface="Arial" panose="020B0604020202020204" pitchFamily="34" charset="0"/>
              <a:buChar char="•"/>
            </a:pPr>
            <a:r>
              <a:rPr lang="en-US" sz="1400" b="1" dirty="0">
                <a:solidFill>
                  <a:schemeClr val="tx1"/>
                </a:solidFill>
              </a:rPr>
              <a:t>Turn a losing event into a profitable one through proactive, organized strategies </a:t>
            </a:r>
          </a:p>
        </p:txBody>
      </p:sp>
      <p:sp>
        <p:nvSpPr>
          <p:cNvPr id="23" name="Rectangle 22">
            <a:extLst>
              <a:ext uri="{FF2B5EF4-FFF2-40B4-BE49-F238E27FC236}">
                <a16:creationId xmlns:a16="http://schemas.microsoft.com/office/drawing/2014/main" id="{430D7478-B30A-4CA4-981D-AF9D7F802BB7}"/>
              </a:ext>
            </a:extLst>
          </p:cNvPr>
          <p:cNvSpPr/>
          <p:nvPr/>
        </p:nvSpPr>
        <p:spPr>
          <a:xfrm>
            <a:off x="8225631" y="2972552"/>
            <a:ext cx="3535326" cy="880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chemeClr val="tx1"/>
                </a:solidFill>
              </a:rPr>
              <a:t>September 25</a:t>
            </a:r>
            <a:r>
              <a:rPr lang="en-US" sz="1400" b="1" baseline="30000" dirty="0">
                <a:solidFill>
                  <a:schemeClr val="tx1"/>
                </a:solidFill>
              </a:rPr>
              <a:t>th</a:t>
            </a:r>
            <a:r>
              <a:rPr lang="en-US" sz="1400" b="1" dirty="0">
                <a:solidFill>
                  <a:schemeClr val="tx1"/>
                </a:solidFill>
              </a:rPr>
              <a:t>, The Venetian, Garfield</a:t>
            </a:r>
          </a:p>
          <a:p>
            <a:pPr marL="285750" indent="-285750">
              <a:buFont typeface="Arial" panose="020B0604020202020204" pitchFamily="34" charset="0"/>
              <a:buChar char="•"/>
            </a:pPr>
            <a:r>
              <a:rPr lang="en-US" sz="1400" b="1" dirty="0">
                <a:solidFill>
                  <a:schemeClr val="tx1"/>
                </a:solidFill>
              </a:rPr>
              <a:t>Our biggest prize demands, but our biggest money-maker</a:t>
            </a:r>
            <a:endParaRPr lang="en-US" sz="1400" dirty="0"/>
          </a:p>
        </p:txBody>
      </p:sp>
      <p:sp>
        <p:nvSpPr>
          <p:cNvPr id="24" name="Rectangle 23">
            <a:extLst>
              <a:ext uri="{FF2B5EF4-FFF2-40B4-BE49-F238E27FC236}">
                <a16:creationId xmlns:a16="http://schemas.microsoft.com/office/drawing/2014/main" id="{2537B3DB-0ECA-4672-9562-B2D6E2451501}"/>
              </a:ext>
            </a:extLst>
          </p:cNvPr>
          <p:cNvSpPr/>
          <p:nvPr/>
        </p:nvSpPr>
        <p:spPr>
          <a:xfrm>
            <a:off x="2512380" y="6045693"/>
            <a:ext cx="4225771" cy="293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effectLst>
                  <a:outerShdw blurRad="38100" dist="38100" dir="2700000" algn="tl">
                    <a:srgbClr val="000000">
                      <a:alpha val="43137"/>
                    </a:srgbClr>
                  </a:outerShdw>
                </a:effectLst>
              </a:rPr>
              <a:t>And let’s not forget the Oakland Carnival!</a:t>
            </a:r>
          </a:p>
        </p:txBody>
      </p:sp>
    </p:spTree>
    <p:extLst>
      <p:ext uri="{BB962C8B-B14F-4D97-AF65-F5344CB8AC3E}">
        <p14:creationId xmlns:p14="http://schemas.microsoft.com/office/powerpoint/2010/main" val="17143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0" grpId="0"/>
      <p:bldP spid="21" grpId="0"/>
      <p:bldP spid="22" grpId="0"/>
      <p:bldP spid="23"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B360-4BDE-463A-B3A2-678411D99C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6939446-42D8-40DD-AC30-B6690052C166}"/>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6FCE8136-8C25-438E-8476-AFEF2DDC3695}"/>
              </a:ext>
            </a:extLst>
          </p:cNvPr>
          <p:cNvSpPr/>
          <p:nvPr/>
        </p:nvSpPr>
        <p:spPr>
          <a:xfrm>
            <a:off x="393473" y="566057"/>
            <a:ext cx="11016343" cy="57258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950B22-35F6-438D-8835-CEEB32FCEB41}"/>
              </a:ext>
            </a:extLst>
          </p:cNvPr>
          <p:cNvSpPr/>
          <p:nvPr/>
        </p:nvSpPr>
        <p:spPr>
          <a:xfrm>
            <a:off x="393474" y="828437"/>
            <a:ext cx="10881168" cy="37933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With aggressive goals to increase revenue towards the care of our animals, the support of volunteers is absolutely critical – inside the shelter and out.</a:t>
            </a:r>
          </a:p>
          <a:p>
            <a:endParaRPr lang="en-US" sz="4000" b="1" dirty="0">
              <a:solidFill>
                <a:schemeClr val="tx1"/>
              </a:solidFill>
            </a:endParaRPr>
          </a:p>
          <a:p>
            <a:r>
              <a:rPr lang="en-US" sz="4000" b="1" dirty="0">
                <a:solidFill>
                  <a:schemeClr val="tx1"/>
                </a:solidFill>
              </a:rPr>
              <a:t>To both new and longstanding supporters who have helped us in the past, and we hope will do so in the future, we say…</a:t>
            </a:r>
            <a:endParaRPr lang="en-US" sz="3200" b="1" dirty="0">
              <a:solidFill>
                <a:schemeClr val="tx1"/>
              </a:solidFill>
            </a:endParaRPr>
          </a:p>
        </p:txBody>
      </p:sp>
      <p:sp>
        <p:nvSpPr>
          <p:cNvPr id="6" name="Rectangle 5">
            <a:extLst>
              <a:ext uri="{FF2B5EF4-FFF2-40B4-BE49-F238E27FC236}">
                <a16:creationId xmlns:a16="http://schemas.microsoft.com/office/drawing/2014/main" id="{382A4146-8116-4181-BE0A-A8EB5B20F8AD}"/>
              </a:ext>
            </a:extLst>
          </p:cNvPr>
          <p:cNvSpPr/>
          <p:nvPr/>
        </p:nvSpPr>
        <p:spPr>
          <a:xfrm>
            <a:off x="1045771" y="4884150"/>
            <a:ext cx="8181410" cy="10339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a:solidFill>
                  <a:srgbClr val="FF0000"/>
                </a:solidFill>
              </a:rPr>
              <a:t>THANK YOU, SINCERELY!</a:t>
            </a:r>
          </a:p>
        </p:txBody>
      </p:sp>
      <p:pic>
        <p:nvPicPr>
          <p:cNvPr id="7" name="Picture 6" descr="A close up of a sign&#10;&#10;Description automatically generated">
            <a:extLst>
              <a:ext uri="{FF2B5EF4-FFF2-40B4-BE49-F238E27FC236}">
                <a16:creationId xmlns:a16="http://schemas.microsoft.com/office/drawing/2014/main" id="{9B949B3B-ADB0-4457-B090-6932F0FC7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5501" y="4742361"/>
            <a:ext cx="1823407" cy="1175704"/>
          </a:xfrm>
          <a:prstGeom prst="rect">
            <a:avLst/>
          </a:prstGeom>
        </p:spPr>
      </p:pic>
    </p:spTree>
    <p:extLst>
      <p:ext uri="{BB962C8B-B14F-4D97-AF65-F5344CB8AC3E}">
        <p14:creationId xmlns:p14="http://schemas.microsoft.com/office/powerpoint/2010/main" val="202750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D74F-774F-4AE8-A9A2-283A816D4C28}"/>
              </a:ext>
            </a:extLst>
          </p:cNvPr>
          <p:cNvSpPr>
            <a:spLocks noGrp="1"/>
          </p:cNvSpPr>
          <p:nvPr>
            <p:ph type="title"/>
          </p:nvPr>
        </p:nvSpPr>
        <p:spPr>
          <a:xfrm>
            <a:off x="293116" y="1074198"/>
            <a:ext cx="10515600" cy="364596"/>
          </a:xfrm>
        </p:spPr>
        <p:txBody>
          <a:bodyPr>
            <a:normAutofit fontScale="90000"/>
          </a:bodyPr>
          <a:lstStyle/>
          <a:p>
            <a:r>
              <a:rPr lang="en-US" sz="3200" dirty="0"/>
              <a:t>Year to Date Comparison of Adoption Numbers</a:t>
            </a:r>
          </a:p>
        </p:txBody>
      </p:sp>
      <p:graphicFrame>
        <p:nvGraphicFramePr>
          <p:cNvPr id="4" name="Content Placeholder 3">
            <a:extLst>
              <a:ext uri="{FF2B5EF4-FFF2-40B4-BE49-F238E27FC236}">
                <a16:creationId xmlns:a16="http://schemas.microsoft.com/office/drawing/2014/main" id="{39036507-093B-49D0-A971-1953B895725B}"/>
              </a:ext>
            </a:extLst>
          </p:cNvPr>
          <p:cNvGraphicFramePr>
            <a:graphicFrameLocks noGrp="1"/>
          </p:cNvGraphicFramePr>
          <p:nvPr>
            <p:ph idx="1"/>
            <p:extLst>
              <p:ext uri="{D42A27DB-BD31-4B8C-83A1-F6EECF244321}">
                <p14:modId xmlns:p14="http://schemas.microsoft.com/office/powerpoint/2010/main" val="1138187720"/>
              </p:ext>
            </p:extLst>
          </p:nvPr>
        </p:nvGraphicFramePr>
        <p:xfrm>
          <a:off x="329412" y="1425555"/>
          <a:ext cx="11057990" cy="3964292"/>
        </p:xfrm>
        <a:graphic>
          <a:graphicData uri="http://schemas.openxmlformats.org/drawingml/2006/table">
            <a:tbl>
              <a:tblPr>
                <a:tableStyleId>{5C22544A-7EE6-4342-B048-85BDC9FD1C3A}</a:tableStyleId>
              </a:tblPr>
              <a:tblGrid>
                <a:gridCol w="1578984">
                  <a:extLst>
                    <a:ext uri="{9D8B030D-6E8A-4147-A177-3AD203B41FA5}">
                      <a16:colId xmlns:a16="http://schemas.microsoft.com/office/drawing/2014/main" val="298078141"/>
                    </a:ext>
                  </a:extLst>
                </a:gridCol>
                <a:gridCol w="1578984">
                  <a:extLst>
                    <a:ext uri="{9D8B030D-6E8A-4147-A177-3AD203B41FA5}">
                      <a16:colId xmlns:a16="http://schemas.microsoft.com/office/drawing/2014/main" val="3785714995"/>
                    </a:ext>
                  </a:extLst>
                </a:gridCol>
                <a:gridCol w="1578984">
                  <a:extLst>
                    <a:ext uri="{9D8B030D-6E8A-4147-A177-3AD203B41FA5}">
                      <a16:colId xmlns:a16="http://schemas.microsoft.com/office/drawing/2014/main" val="3737266113"/>
                    </a:ext>
                  </a:extLst>
                </a:gridCol>
                <a:gridCol w="797156">
                  <a:extLst>
                    <a:ext uri="{9D8B030D-6E8A-4147-A177-3AD203B41FA5}">
                      <a16:colId xmlns:a16="http://schemas.microsoft.com/office/drawing/2014/main" val="988297015"/>
                    </a:ext>
                  </a:extLst>
                </a:gridCol>
                <a:gridCol w="797156">
                  <a:extLst>
                    <a:ext uri="{9D8B030D-6E8A-4147-A177-3AD203B41FA5}">
                      <a16:colId xmlns:a16="http://schemas.microsoft.com/office/drawing/2014/main" val="3753975556"/>
                    </a:ext>
                  </a:extLst>
                </a:gridCol>
                <a:gridCol w="1578984">
                  <a:extLst>
                    <a:ext uri="{9D8B030D-6E8A-4147-A177-3AD203B41FA5}">
                      <a16:colId xmlns:a16="http://schemas.microsoft.com/office/drawing/2014/main" val="361694853"/>
                    </a:ext>
                  </a:extLst>
                </a:gridCol>
                <a:gridCol w="3147742">
                  <a:extLst>
                    <a:ext uri="{9D8B030D-6E8A-4147-A177-3AD203B41FA5}">
                      <a16:colId xmlns:a16="http://schemas.microsoft.com/office/drawing/2014/main" val="1738349032"/>
                    </a:ext>
                  </a:extLst>
                </a:gridCol>
              </a:tblGrid>
              <a:tr h="654901">
                <a:tc gridSpan="6">
                  <a:txBody>
                    <a:bodyPr/>
                    <a:lstStyle/>
                    <a:p>
                      <a:pPr algn="l" fontAlgn="t"/>
                      <a:r>
                        <a:rPr lang="en-US" sz="1800" u="none" strike="noStrike" dirty="0">
                          <a:effectLst/>
                        </a:rPr>
                        <a:t>Adopted</a:t>
                      </a:r>
                      <a:endParaRPr lang="en-US" sz="1800" b="1" i="0" u="none" strike="noStrike" dirty="0">
                        <a:solidFill>
                          <a:srgbClr val="000000"/>
                        </a:solidFill>
                        <a:effectLst/>
                        <a:latin typeface="Microsoft Sans Serif" panose="020B0604020202020204" pitchFamily="34" charset="0"/>
                      </a:endParaRPr>
                    </a:p>
                  </a:txBody>
                  <a:tcPr marL="4763" marR="4763" marT="4763"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t"/>
                      <a:r>
                        <a:rPr lang="en-US" sz="1800" u="none" strike="noStrike">
                          <a:effectLst/>
                        </a:rPr>
                        <a:t> </a:t>
                      </a:r>
                      <a:endParaRPr lang="en-US" sz="1800" b="0" i="0" u="none" strike="noStrike">
                        <a:solidFill>
                          <a:srgbClr val="000000"/>
                        </a:solidFill>
                        <a:effectLst/>
                        <a:latin typeface="Microsoft Sans Serif" panose="020B0604020202020204" pitchFamily="34" charset="0"/>
                      </a:endParaRPr>
                    </a:p>
                  </a:txBody>
                  <a:tcPr marL="4763" marR="4763" marT="4763" marB="0"/>
                </a:tc>
                <a:extLst>
                  <a:ext uri="{0D108BD9-81ED-4DB2-BD59-A6C34878D82A}">
                    <a16:rowId xmlns:a16="http://schemas.microsoft.com/office/drawing/2014/main" val="547700999"/>
                  </a:ext>
                </a:extLst>
              </a:tr>
              <a:tr h="892759">
                <a:tc>
                  <a:txBody>
                    <a:bodyPr/>
                    <a:lstStyle/>
                    <a:p>
                      <a:pPr algn="l" fontAlgn="b"/>
                      <a:r>
                        <a:rPr lang="en-US" sz="1800" u="none" strike="noStrike">
                          <a:effectLst/>
                        </a:rPr>
                        <a:t>Year End</a:t>
                      </a:r>
                      <a:endParaRPr lang="en-US" sz="1800" b="1"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January</a:t>
                      </a:r>
                      <a:endParaRPr lang="en-US" sz="1800" b="1"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February</a:t>
                      </a:r>
                      <a:endParaRPr lang="en-US" sz="1800" b="1" i="0" u="none" strike="noStrike">
                        <a:solidFill>
                          <a:srgbClr val="000000"/>
                        </a:solidFill>
                        <a:effectLst/>
                        <a:latin typeface="Microsoft Sans Serif" panose="020B0604020202020204" pitchFamily="34" charset="0"/>
                      </a:endParaRPr>
                    </a:p>
                  </a:txBody>
                  <a:tcPr marL="4763" marR="4763" marT="4763" marB="0" anchor="b"/>
                </a:tc>
                <a:tc gridSpan="2">
                  <a:txBody>
                    <a:bodyPr/>
                    <a:lstStyle/>
                    <a:p>
                      <a:pPr algn="l" fontAlgn="b"/>
                      <a:r>
                        <a:rPr lang="en-US" sz="1800" u="none" strike="noStrike" dirty="0">
                          <a:effectLst/>
                        </a:rPr>
                        <a:t>March</a:t>
                      </a:r>
                      <a:endParaRPr lang="en-US" sz="1800" b="1" i="0" u="none" strike="noStrike" dirty="0">
                        <a:solidFill>
                          <a:srgbClr val="000000"/>
                        </a:solidFill>
                        <a:effectLst/>
                        <a:latin typeface="Microsoft Sans Serif" panose="020B0604020202020204" pitchFamily="34" charset="0"/>
                      </a:endParaRPr>
                    </a:p>
                  </a:txBody>
                  <a:tcPr marL="4763" marR="4763" marT="4763" marB="0" anchor="b"/>
                </a:tc>
                <a:tc hMerge="1">
                  <a:txBody>
                    <a:bodyPr/>
                    <a:lstStyle/>
                    <a:p>
                      <a:endParaRPr lang="en-US"/>
                    </a:p>
                  </a:txBody>
                  <a:tcPr/>
                </a:tc>
                <a:tc>
                  <a:txBody>
                    <a:bodyPr/>
                    <a:lstStyle/>
                    <a:p>
                      <a:pPr algn="l" fontAlgn="b"/>
                      <a:r>
                        <a:rPr lang="en-US" sz="1800" u="none" strike="noStrike">
                          <a:effectLst/>
                        </a:rPr>
                        <a:t>April</a:t>
                      </a:r>
                      <a:endParaRPr lang="en-US" sz="1800" b="1"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May</a:t>
                      </a:r>
                      <a:endParaRPr lang="en-US" sz="1800" b="1" i="0" u="none" strike="noStrike">
                        <a:solidFill>
                          <a:srgbClr val="000000"/>
                        </a:solidFill>
                        <a:effectLst/>
                        <a:latin typeface="Microsoft Sans Serif" panose="020B0604020202020204" pitchFamily="34" charset="0"/>
                      </a:endParaRPr>
                    </a:p>
                  </a:txBody>
                  <a:tcPr marL="4763" marR="4763" marT="4763" marB="0" anchor="b"/>
                </a:tc>
                <a:extLst>
                  <a:ext uri="{0D108BD9-81ED-4DB2-BD59-A6C34878D82A}">
                    <a16:rowId xmlns:a16="http://schemas.microsoft.com/office/drawing/2014/main" val="2670768584"/>
                  </a:ext>
                </a:extLst>
              </a:tr>
              <a:tr h="618430">
                <a:tc>
                  <a:txBody>
                    <a:bodyPr/>
                    <a:lstStyle/>
                    <a:p>
                      <a:pPr algn="l" fontAlgn="b"/>
                      <a:r>
                        <a:rPr lang="en-US" sz="1800" u="none" strike="noStrike">
                          <a:effectLst/>
                        </a:rPr>
                        <a:t>2015</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39</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49</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48</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 </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55</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62</a:t>
                      </a:r>
                      <a:endParaRPr lang="en-US" sz="1800" b="0" i="0" u="none" strike="noStrike">
                        <a:solidFill>
                          <a:srgbClr val="000000"/>
                        </a:solidFill>
                        <a:effectLst/>
                        <a:latin typeface="Microsoft Sans Serif" panose="020B0604020202020204" pitchFamily="34" charset="0"/>
                      </a:endParaRPr>
                    </a:p>
                  </a:txBody>
                  <a:tcPr marL="4763" marR="4763" marT="4763" marB="0" anchor="b"/>
                </a:tc>
                <a:extLst>
                  <a:ext uri="{0D108BD9-81ED-4DB2-BD59-A6C34878D82A}">
                    <a16:rowId xmlns:a16="http://schemas.microsoft.com/office/drawing/2014/main" val="1898561485"/>
                  </a:ext>
                </a:extLst>
              </a:tr>
              <a:tr h="547073">
                <a:tc>
                  <a:txBody>
                    <a:bodyPr/>
                    <a:lstStyle/>
                    <a:p>
                      <a:pPr algn="l" fontAlgn="b"/>
                      <a:r>
                        <a:rPr lang="en-US" sz="1800" u="none" strike="noStrike">
                          <a:effectLst/>
                        </a:rPr>
                        <a:t>2016</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54</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54</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48</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 </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50</a:t>
                      </a:r>
                      <a:endParaRPr lang="en-US" sz="1800" b="0" i="0" u="none" strike="noStrike">
                        <a:solidFill>
                          <a:srgbClr val="000000"/>
                        </a:solidFill>
                        <a:effectLst/>
                        <a:latin typeface="Microsoft Sans Serif" panose="020B0604020202020204" pitchFamily="34" charset="0"/>
                      </a:endParaRPr>
                    </a:p>
                  </a:txBody>
                  <a:tcPr marL="4763" marR="4763" marT="4763" marB="0" anchor="b"/>
                </a:tc>
                <a:tc>
                  <a:txBody>
                    <a:bodyPr/>
                    <a:lstStyle/>
                    <a:p>
                      <a:pPr algn="l" fontAlgn="b"/>
                      <a:r>
                        <a:rPr lang="en-US" sz="1800" u="none" strike="noStrike">
                          <a:effectLst/>
                        </a:rPr>
                        <a:t>60</a:t>
                      </a:r>
                      <a:endParaRPr lang="en-US" sz="1800" b="0" i="0" u="none" strike="noStrike">
                        <a:solidFill>
                          <a:srgbClr val="000000"/>
                        </a:solidFill>
                        <a:effectLst/>
                        <a:latin typeface="Microsoft Sans Serif" panose="020B0604020202020204" pitchFamily="34" charset="0"/>
                      </a:endParaRPr>
                    </a:p>
                  </a:txBody>
                  <a:tcPr marL="4763" marR="4763" marT="4763" marB="0" anchor="b"/>
                </a:tc>
                <a:extLst>
                  <a:ext uri="{0D108BD9-81ED-4DB2-BD59-A6C34878D82A}">
                    <a16:rowId xmlns:a16="http://schemas.microsoft.com/office/drawing/2014/main" val="3827031354"/>
                  </a:ext>
                </a:extLst>
              </a:tr>
              <a:tr h="417043">
                <a:tc>
                  <a:txBody>
                    <a:bodyPr/>
                    <a:lstStyle/>
                    <a:p>
                      <a:pPr algn="l" fontAlgn="t"/>
                      <a:r>
                        <a:rPr lang="en-US" sz="1800" u="none" strike="noStrike">
                          <a:effectLst/>
                        </a:rPr>
                        <a:t>2017</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38</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43</a:t>
                      </a:r>
                      <a:endParaRPr lang="en-US" sz="1800" b="0" i="0" u="none" strike="noStrike">
                        <a:solidFill>
                          <a:srgbClr val="000000"/>
                        </a:solidFill>
                        <a:effectLst/>
                        <a:latin typeface="Microsoft Sans Serif" panose="020B0604020202020204" pitchFamily="34" charset="0"/>
                      </a:endParaRPr>
                    </a:p>
                  </a:txBody>
                  <a:tcPr marL="4763" marR="4763" marT="4763" marB="0"/>
                </a:tc>
                <a:tc gridSpan="2">
                  <a:txBody>
                    <a:bodyPr/>
                    <a:lstStyle/>
                    <a:p>
                      <a:pPr algn="l" fontAlgn="t"/>
                      <a:r>
                        <a:rPr lang="en-US" sz="1800" u="none" strike="noStrike">
                          <a:effectLst/>
                        </a:rPr>
                        <a:t>53</a:t>
                      </a:r>
                      <a:endParaRPr lang="en-US" sz="1800" b="0" i="0" u="none" strike="noStrike">
                        <a:solidFill>
                          <a:srgbClr val="000000"/>
                        </a:solidFill>
                        <a:effectLst/>
                        <a:latin typeface="Microsoft Sans Serif" panose="020B0604020202020204" pitchFamily="34" charset="0"/>
                      </a:endParaRPr>
                    </a:p>
                  </a:txBody>
                  <a:tcPr marL="4763" marR="4763" marT="4763" marB="0"/>
                </a:tc>
                <a:tc hMerge="1">
                  <a:txBody>
                    <a:bodyPr/>
                    <a:lstStyle/>
                    <a:p>
                      <a:endParaRPr lang="en-US"/>
                    </a:p>
                  </a:txBody>
                  <a:tcPr/>
                </a:tc>
                <a:tc>
                  <a:txBody>
                    <a:bodyPr/>
                    <a:lstStyle/>
                    <a:p>
                      <a:pPr algn="l" fontAlgn="t"/>
                      <a:r>
                        <a:rPr lang="en-US" sz="1800" u="none" strike="noStrike">
                          <a:effectLst/>
                        </a:rPr>
                        <a:t>51</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38</a:t>
                      </a:r>
                      <a:endParaRPr lang="en-US" sz="1800" b="0" i="0" u="none" strike="noStrike">
                        <a:solidFill>
                          <a:srgbClr val="000000"/>
                        </a:solidFill>
                        <a:effectLst/>
                        <a:latin typeface="Microsoft Sans Serif" panose="020B0604020202020204" pitchFamily="34" charset="0"/>
                      </a:endParaRPr>
                    </a:p>
                  </a:txBody>
                  <a:tcPr marL="4763" marR="4763" marT="4763" marB="0"/>
                </a:tc>
                <a:extLst>
                  <a:ext uri="{0D108BD9-81ED-4DB2-BD59-A6C34878D82A}">
                    <a16:rowId xmlns:a16="http://schemas.microsoft.com/office/drawing/2014/main" val="782700914"/>
                  </a:ext>
                </a:extLst>
              </a:tr>
              <a:tr h="417043">
                <a:tc>
                  <a:txBody>
                    <a:bodyPr/>
                    <a:lstStyle/>
                    <a:p>
                      <a:pPr algn="l" fontAlgn="t"/>
                      <a:r>
                        <a:rPr lang="en-US" sz="1800" u="none" strike="noStrike">
                          <a:effectLst/>
                        </a:rPr>
                        <a:t>2018</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65</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34</a:t>
                      </a:r>
                      <a:endParaRPr lang="en-US" sz="1800" b="0" i="0" u="none" strike="noStrike">
                        <a:solidFill>
                          <a:srgbClr val="000000"/>
                        </a:solidFill>
                        <a:effectLst/>
                        <a:latin typeface="Microsoft Sans Serif" panose="020B0604020202020204" pitchFamily="34" charset="0"/>
                      </a:endParaRPr>
                    </a:p>
                  </a:txBody>
                  <a:tcPr marL="4763" marR="4763" marT="4763" marB="0"/>
                </a:tc>
                <a:tc gridSpan="2">
                  <a:txBody>
                    <a:bodyPr/>
                    <a:lstStyle/>
                    <a:p>
                      <a:pPr algn="l" fontAlgn="t"/>
                      <a:r>
                        <a:rPr lang="en-US" sz="1800" u="none" strike="noStrike">
                          <a:effectLst/>
                        </a:rPr>
                        <a:t>60</a:t>
                      </a:r>
                      <a:endParaRPr lang="en-US" sz="1800" b="0" i="0" u="none" strike="noStrike">
                        <a:solidFill>
                          <a:srgbClr val="000000"/>
                        </a:solidFill>
                        <a:effectLst/>
                        <a:latin typeface="Microsoft Sans Serif" panose="020B0604020202020204" pitchFamily="34" charset="0"/>
                      </a:endParaRPr>
                    </a:p>
                  </a:txBody>
                  <a:tcPr marL="4763" marR="4763" marT="4763" marB="0"/>
                </a:tc>
                <a:tc hMerge="1">
                  <a:txBody>
                    <a:bodyPr/>
                    <a:lstStyle/>
                    <a:p>
                      <a:endParaRPr lang="en-US"/>
                    </a:p>
                  </a:txBody>
                  <a:tcPr/>
                </a:tc>
                <a:tc>
                  <a:txBody>
                    <a:bodyPr/>
                    <a:lstStyle/>
                    <a:p>
                      <a:pPr algn="l" fontAlgn="t"/>
                      <a:r>
                        <a:rPr lang="en-US" sz="1800" u="none" strike="noStrike">
                          <a:effectLst/>
                        </a:rPr>
                        <a:t>37</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32</a:t>
                      </a:r>
                      <a:endParaRPr lang="en-US" sz="1800" b="0" i="0" u="none" strike="noStrike">
                        <a:solidFill>
                          <a:srgbClr val="000000"/>
                        </a:solidFill>
                        <a:effectLst/>
                        <a:latin typeface="Microsoft Sans Serif" panose="020B0604020202020204" pitchFamily="34" charset="0"/>
                      </a:endParaRPr>
                    </a:p>
                  </a:txBody>
                  <a:tcPr marL="4763" marR="4763" marT="4763" marB="0"/>
                </a:tc>
                <a:extLst>
                  <a:ext uri="{0D108BD9-81ED-4DB2-BD59-A6C34878D82A}">
                    <a16:rowId xmlns:a16="http://schemas.microsoft.com/office/drawing/2014/main" val="1970147821"/>
                  </a:ext>
                </a:extLst>
              </a:tr>
              <a:tr h="417043">
                <a:tc>
                  <a:txBody>
                    <a:bodyPr/>
                    <a:lstStyle/>
                    <a:p>
                      <a:pPr algn="l" fontAlgn="t"/>
                      <a:r>
                        <a:rPr lang="en-US" sz="1800" u="none" strike="noStrike">
                          <a:effectLst/>
                        </a:rPr>
                        <a:t>2019</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66</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a:effectLst/>
                        </a:rPr>
                        <a:t>52</a:t>
                      </a:r>
                      <a:endParaRPr lang="en-US" sz="1800" b="0" i="0" u="none" strike="noStrike">
                        <a:solidFill>
                          <a:srgbClr val="000000"/>
                        </a:solidFill>
                        <a:effectLst/>
                        <a:latin typeface="Microsoft Sans Serif" panose="020B0604020202020204" pitchFamily="34" charset="0"/>
                      </a:endParaRPr>
                    </a:p>
                  </a:txBody>
                  <a:tcPr marL="4763" marR="4763" marT="4763" marB="0"/>
                </a:tc>
                <a:tc gridSpan="2">
                  <a:txBody>
                    <a:bodyPr/>
                    <a:lstStyle/>
                    <a:p>
                      <a:pPr algn="l" fontAlgn="t"/>
                      <a:r>
                        <a:rPr lang="en-US" sz="1800" u="none" strike="noStrike" dirty="0">
                          <a:effectLst/>
                        </a:rPr>
                        <a:t>51</a:t>
                      </a:r>
                      <a:endParaRPr lang="en-US" sz="1800" b="0" i="0" u="none" strike="noStrike" dirty="0">
                        <a:solidFill>
                          <a:srgbClr val="000000"/>
                        </a:solidFill>
                        <a:effectLst/>
                        <a:latin typeface="Microsoft Sans Serif" panose="020B0604020202020204" pitchFamily="34" charset="0"/>
                      </a:endParaRPr>
                    </a:p>
                  </a:txBody>
                  <a:tcPr marL="4763" marR="4763" marT="4763" marB="0"/>
                </a:tc>
                <a:tc hMerge="1">
                  <a:txBody>
                    <a:bodyPr/>
                    <a:lstStyle/>
                    <a:p>
                      <a:endParaRPr lang="en-US"/>
                    </a:p>
                  </a:txBody>
                  <a:tcPr/>
                </a:tc>
                <a:tc>
                  <a:txBody>
                    <a:bodyPr/>
                    <a:lstStyle/>
                    <a:p>
                      <a:pPr algn="l" fontAlgn="t"/>
                      <a:r>
                        <a:rPr lang="en-US" sz="1800" u="none" strike="noStrike">
                          <a:effectLst/>
                        </a:rPr>
                        <a:t>35</a:t>
                      </a:r>
                      <a:endParaRPr lang="en-US" sz="1800" b="0" i="0" u="none" strike="noStrike">
                        <a:solidFill>
                          <a:srgbClr val="000000"/>
                        </a:solidFill>
                        <a:effectLst/>
                        <a:latin typeface="Microsoft Sans Serif" panose="020B0604020202020204" pitchFamily="34" charset="0"/>
                      </a:endParaRPr>
                    </a:p>
                  </a:txBody>
                  <a:tcPr marL="4763" marR="4763" marT="4763" marB="0"/>
                </a:tc>
                <a:tc>
                  <a:txBody>
                    <a:bodyPr/>
                    <a:lstStyle/>
                    <a:p>
                      <a:pPr algn="l" fontAlgn="t"/>
                      <a:r>
                        <a:rPr lang="en-US" sz="1800" u="none" strike="noStrike" dirty="0">
                          <a:effectLst/>
                        </a:rPr>
                        <a:t>17</a:t>
                      </a:r>
                      <a:endParaRPr lang="en-US" sz="1800" b="0" i="0" u="none" strike="noStrike" dirty="0">
                        <a:solidFill>
                          <a:srgbClr val="000000"/>
                        </a:solidFill>
                        <a:effectLst/>
                        <a:latin typeface="Microsoft Sans Serif" panose="020B0604020202020204" pitchFamily="34" charset="0"/>
                      </a:endParaRPr>
                    </a:p>
                  </a:txBody>
                  <a:tcPr marL="4763" marR="4763" marT="4763" marB="0"/>
                </a:tc>
                <a:extLst>
                  <a:ext uri="{0D108BD9-81ED-4DB2-BD59-A6C34878D82A}">
                    <a16:rowId xmlns:a16="http://schemas.microsoft.com/office/drawing/2014/main" val="2839966898"/>
                  </a:ext>
                </a:extLst>
              </a:tr>
            </a:tbl>
          </a:graphicData>
        </a:graphic>
      </p:graphicFrame>
      <p:pic>
        <p:nvPicPr>
          <p:cNvPr id="6" name="Picture 5" descr="A close up of a sign&#10;&#10;Description automatically generated">
            <a:extLst>
              <a:ext uri="{FF2B5EF4-FFF2-40B4-BE49-F238E27FC236}">
                <a16:creationId xmlns:a16="http://schemas.microsoft.com/office/drawing/2014/main" id="{69706E78-B977-4B93-8889-089246783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477" y="0"/>
            <a:ext cx="1823407" cy="1175704"/>
          </a:xfrm>
          <a:prstGeom prst="rect">
            <a:avLst/>
          </a:prstGeom>
        </p:spPr>
      </p:pic>
      <p:sp>
        <p:nvSpPr>
          <p:cNvPr id="7" name="TextBox 6">
            <a:extLst>
              <a:ext uri="{FF2B5EF4-FFF2-40B4-BE49-F238E27FC236}">
                <a16:creationId xmlns:a16="http://schemas.microsoft.com/office/drawing/2014/main" id="{C1BA7031-5608-4A4B-92B8-040BD0524254}"/>
              </a:ext>
            </a:extLst>
          </p:cNvPr>
          <p:cNvSpPr txBox="1"/>
          <p:nvPr/>
        </p:nvSpPr>
        <p:spPr>
          <a:xfrm flipH="1">
            <a:off x="554215" y="5537515"/>
            <a:ext cx="10432965" cy="1477328"/>
          </a:xfrm>
          <a:prstGeom prst="rect">
            <a:avLst/>
          </a:prstGeom>
          <a:noFill/>
        </p:spPr>
        <p:txBody>
          <a:bodyPr wrap="square" rtlCol="0">
            <a:spAutoFit/>
          </a:bodyPr>
          <a:lstStyle/>
          <a:p>
            <a:r>
              <a:rPr lang="en-US" dirty="0"/>
              <a:t>-April- we had ringworm in the cat kennel which slowed down adoptions </a:t>
            </a:r>
          </a:p>
          <a:p>
            <a:r>
              <a:rPr lang="en-US" dirty="0"/>
              <a:t>-Average length of stay of new intake from Jan 2019 is less than 2 weeks for dogs</a:t>
            </a:r>
          </a:p>
          <a:p>
            <a:r>
              <a:rPr lang="en-US" dirty="0"/>
              <a:t>-We are full of kittens, all of which will be adopted out quickly</a:t>
            </a:r>
          </a:p>
          <a:p>
            <a:r>
              <a:rPr lang="en-US" dirty="0"/>
              <a:t>-Tiny houses will help longer stay dogs become adopted faster by creating less stress in their lives </a:t>
            </a:r>
          </a:p>
          <a:p>
            <a:endParaRPr lang="en-US" dirty="0"/>
          </a:p>
        </p:txBody>
      </p:sp>
      <p:sp>
        <p:nvSpPr>
          <p:cNvPr id="8" name="Title 1">
            <a:extLst>
              <a:ext uri="{FF2B5EF4-FFF2-40B4-BE49-F238E27FC236}">
                <a16:creationId xmlns:a16="http://schemas.microsoft.com/office/drawing/2014/main" id="{A617130B-0DCA-431D-8D52-0894D8ED0A20}"/>
              </a:ext>
            </a:extLst>
          </p:cNvPr>
          <p:cNvSpPr txBox="1">
            <a:spLocks/>
          </p:cNvSpPr>
          <p:nvPr/>
        </p:nvSpPr>
        <p:spPr>
          <a:xfrm>
            <a:off x="276144" y="635768"/>
            <a:ext cx="10515600" cy="364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FOCUSING ON FOREVER HOMES</a:t>
            </a:r>
          </a:p>
        </p:txBody>
      </p:sp>
    </p:spTree>
    <p:extLst>
      <p:ext uri="{BB962C8B-B14F-4D97-AF65-F5344CB8AC3E}">
        <p14:creationId xmlns:p14="http://schemas.microsoft.com/office/powerpoint/2010/main" val="246729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6DB66A-56DC-4D88-B1D9-F5EDF2C20CC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2A0159F-52C0-42EE-B08B-7D7EE142EDB0}"/>
              </a:ext>
            </a:extLst>
          </p:cNvPr>
          <p:cNvSpPr/>
          <p:nvPr/>
        </p:nvSpPr>
        <p:spPr>
          <a:xfrm>
            <a:off x="372862" y="298227"/>
            <a:ext cx="11446276" cy="612775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D43D5F-FDC1-4157-A3B3-45AC7B9A3CDD}"/>
              </a:ext>
            </a:extLst>
          </p:cNvPr>
          <p:cNvSpPr/>
          <p:nvPr/>
        </p:nvSpPr>
        <p:spPr>
          <a:xfrm>
            <a:off x="372861" y="496807"/>
            <a:ext cx="11446275" cy="6655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BUILDING A BETTER RBARI FOR THOSE IN OUR CARE</a:t>
            </a:r>
          </a:p>
          <a:p>
            <a:r>
              <a:rPr lang="en-US" sz="2800" b="1" dirty="0">
                <a:solidFill>
                  <a:schemeClr val="tx1"/>
                </a:solidFill>
              </a:rPr>
              <a:t>From renos, &amp; repairs, to recent additions</a:t>
            </a:r>
          </a:p>
        </p:txBody>
      </p:sp>
      <p:pic>
        <p:nvPicPr>
          <p:cNvPr id="6" name="Picture 5">
            <a:extLst>
              <a:ext uri="{FF2B5EF4-FFF2-40B4-BE49-F238E27FC236}">
                <a16:creationId xmlns:a16="http://schemas.microsoft.com/office/drawing/2014/main" id="{4D3B5764-3081-4594-8A83-749A6C199FCC}"/>
              </a:ext>
            </a:extLst>
          </p:cNvPr>
          <p:cNvPicPr>
            <a:picLocks noChangeAspect="1"/>
          </p:cNvPicPr>
          <p:nvPr/>
        </p:nvPicPr>
        <p:blipFill>
          <a:blip r:embed="rId2"/>
          <a:stretch>
            <a:fillRect/>
          </a:stretch>
        </p:blipFill>
        <p:spPr>
          <a:xfrm>
            <a:off x="755736" y="1778922"/>
            <a:ext cx="2910691" cy="4351337"/>
          </a:xfrm>
          <a:prstGeom prst="rect">
            <a:avLst/>
          </a:prstGeom>
        </p:spPr>
      </p:pic>
      <p:pic>
        <p:nvPicPr>
          <p:cNvPr id="8" name="Picture 7">
            <a:extLst>
              <a:ext uri="{FF2B5EF4-FFF2-40B4-BE49-F238E27FC236}">
                <a16:creationId xmlns:a16="http://schemas.microsoft.com/office/drawing/2014/main" id="{8DE068A5-3FAA-4D35-8171-F307AF31D26F}"/>
              </a:ext>
            </a:extLst>
          </p:cNvPr>
          <p:cNvPicPr>
            <a:picLocks noChangeAspect="1"/>
          </p:cNvPicPr>
          <p:nvPr/>
        </p:nvPicPr>
        <p:blipFill>
          <a:blip r:embed="rId3"/>
          <a:stretch>
            <a:fillRect/>
          </a:stretch>
        </p:blipFill>
        <p:spPr>
          <a:xfrm>
            <a:off x="3828075" y="1792335"/>
            <a:ext cx="1755160" cy="4351337"/>
          </a:xfrm>
          <a:prstGeom prst="rect">
            <a:avLst/>
          </a:prstGeom>
        </p:spPr>
      </p:pic>
      <p:pic>
        <p:nvPicPr>
          <p:cNvPr id="9" name="Picture 8">
            <a:extLst>
              <a:ext uri="{FF2B5EF4-FFF2-40B4-BE49-F238E27FC236}">
                <a16:creationId xmlns:a16="http://schemas.microsoft.com/office/drawing/2014/main" id="{9E184E08-1020-4FCE-B9A6-E771CEBBA563}"/>
              </a:ext>
            </a:extLst>
          </p:cNvPr>
          <p:cNvPicPr>
            <a:picLocks noChangeAspect="1"/>
          </p:cNvPicPr>
          <p:nvPr/>
        </p:nvPicPr>
        <p:blipFill>
          <a:blip r:embed="rId4"/>
          <a:stretch>
            <a:fillRect/>
          </a:stretch>
        </p:blipFill>
        <p:spPr>
          <a:xfrm>
            <a:off x="5744883" y="1373969"/>
            <a:ext cx="3425728" cy="3027180"/>
          </a:xfrm>
          <a:prstGeom prst="rect">
            <a:avLst/>
          </a:prstGeom>
        </p:spPr>
      </p:pic>
      <p:sp>
        <p:nvSpPr>
          <p:cNvPr id="10" name="Arrow: Right 9">
            <a:extLst>
              <a:ext uri="{FF2B5EF4-FFF2-40B4-BE49-F238E27FC236}">
                <a16:creationId xmlns:a16="http://schemas.microsoft.com/office/drawing/2014/main" id="{6D49D251-8200-4B24-AF7E-9C6532DC2F6A}"/>
              </a:ext>
            </a:extLst>
          </p:cNvPr>
          <p:cNvSpPr/>
          <p:nvPr/>
        </p:nvSpPr>
        <p:spPr>
          <a:xfrm rot="963829">
            <a:off x="5668785" y="4079806"/>
            <a:ext cx="1571950" cy="88392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TO THIS</a:t>
            </a:r>
          </a:p>
        </p:txBody>
      </p:sp>
      <p:pic>
        <p:nvPicPr>
          <p:cNvPr id="11" name="Picture 10">
            <a:extLst>
              <a:ext uri="{FF2B5EF4-FFF2-40B4-BE49-F238E27FC236}">
                <a16:creationId xmlns:a16="http://schemas.microsoft.com/office/drawing/2014/main" id="{437C6DE3-F52B-4E1C-A7DA-6CF866C2E143}"/>
              </a:ext>
            </a:extLst>
          </p:cNvPr>
          <p:cNvPicPr>
            <a:picLocks noChangeAspect="1"/>
          </p:cNvPicPr>
          <p:nvPr/>
        </p:nvPicPr>
        <p:blipFill rotWithShape="1">
          <a:blip r:embed="rId5"/>
          <a:srcRect b="7933"/>
          <a:stretch/>
        </p:blipFill>
        <p:spPr>
          <a:xfrm>
            <a:off x="7978242" y="3879577"/>
            <a:ext cx="3697720" cy="2425580"/>
          </a:xfrm>
          <a:prstGeom prst="rect">
            <a:avLst/>
          </a:prstGeom>
        </p:spPr>
      </p:pic>
    </p:spTree>
    <p:extLst>
      <p:ext uri="{BB962C8B-B14F-4D97-AF65-F5344CB8AC3E}">
        <p14:creationId xmlns:p14="http://schemas.microsoft.com/office/powerpoint/2010/main" val="6710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8901-3E9D-4898-906C-2C62ED8FE4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A9CE65-EFE8-4B18-A30A-7DD9DDD1D4A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7EA8FBC5-8A88-4662-A9AD-F9CE48FBE266}"/>
              </a:ext>
            </a:extLst>
          </p:cNvPr>
          <p:cNvSpPr/>
          <p:nvPr/>
        </p:nvSpPr>
        <p:spPr>
          <a:xfrm>
            <a:off x="372862" y="284086"/>
            <a:ext cx="11446276" cy="648069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BD8DC5B-4B1D-4220-96DD-6BA5B46F9799}"/>
              </a:ext>
            </a:extLst>
          </p:cNvPr>
          <p:cNvSpPr/>
          <p:nvPr/>
        </p:nvSpPr>
        <p:spPr>
          <a:xfrm>
            <a:off x="372862" y="365125"/>
            <a:ext cx="10670766" cy="563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BUILDING A BETTER RBARI Cont’d</a:t>
            </a:r>
          </a:p>
        </p:txBody>
      </p:sp>
      <p:pic>
        <p:nvPicPr>
          <p:cNvPr id="6" name="Picture 5">
            <a:extLst>
              <a:ext uri="{FF2B5EF4-FFF2-40B4-BE49-F238E27FC236}">
                <a16:creationId xmlns:a16="http://schemas.microsoft.com/office/drawing/2014/main" id="{E53DFE7D-F2A4-41F2-AC02-FCED8BA00FF2}"/>
              </a:ext>
            </a:extLst>
          </p:cNvPr>
          <p:cNvPicPr>
            <a:picLocks noChangeAspect="1"/>
          </p:cNvPicPr>
          <p:nvPr/>
        </p:nvPicPr>
        <p:blipFill>
          <a:blip r:embed="rId2"/>
          <a:stretch>
            <a:fillRect/>
          </a:stretch>
        </p:blipFill>
        <p:spPr>
          <a:xfrm>
            <a:off x="507740" y="1063403"/>
            <a:ext cx="4590126" cy="3710792"/>
          </a:xfrm>
          <a:prstGeom prst="rect">
            <a:avLst/>
          </a:prstGeom>
        </p:spPr>
      </p:pic>
      <p:pic>
        <p:nvPicPr>
          <p:cNvPr id="7" name="Picture 6">
            <a:extLst>
              <a:ext uri="{FF2B5EF4-FFF2-40B4-BE49-F238E27FC236}">
                <a16:creationId xmlns:a16="http://schemas.microsoft.com/office/drawing/2014/main" id="{9954E274-7421-424A-B663-F04BD2C851FC}"/>
              </a:ext>
            </a:extLst>
          </p:cNvPr>
          <p:cNvPicPr>
            <a:picLocks noChangeAspect="1"/>
          </p:cNvPicPr>
          <p:nvPr/>
        </p:nvPicPr>
        <p:blipFill>
          <a:blip r:embed="rId3"/>
          <a:stretch>
            <a:fillRect/>
          </a:stretch>
        </p:blipFill>
        <p:spPr>
          <a:xfrm>
            <a:off x="4537355" y="1751745"/>
            <a:ext cx="1401806" cy="1594362"/>
          </a:xfrm>
          <a:prstGeom prst="rect">
            <a:avLst/>
          </a:prstGeom>
        </p:spPr>
      </p:pic>
      <p:pic>
        <p:nvPicPr>
          <p:cNvPr id="8" name="Picture 7">
            <a:extLst>
              <a:ext uri="{FF2B5EF4-FFF2-40B4-BE49-F238E27FC236}">
                <a16:creationId xmlns:a16="http://schemas.microsoft.com/office/drawing/2014/main" id="{B9698C1B-AE38-46C1-BA17-1B40AF3BA727}"/>
              </a:ext>
            </a:extLst>
          </p:cNvPr>
          <p:cNvPicPr>
            <a:picLocks noChangeAspect="1"/>
          </p:cNvPicPr>
          <p:nvPr/>
        </p:nvPicPr>
        <p:blipFill>
          <a:blip r:embed="rId4"/>
          <a:stretch>
            <a:fillRect/>
          </a:stretch>
        </p:blipFill>
        <p:spPr>
          <a:xfrm>
            <a:off x="6252841" y="1063403"/>
            <a:ext cx="5031267" cy="3712588"/>
          </a:xfrm>
          <a:prstGeom prst="rect">
            <a:avLst/>
          </a:prstGeom>
        </p:spPr>
      </p:pic>
      <p:pic>
        <p:nvPicPr>
          <p:cNvPr id="9" name="Content Placeholder 4">
            <a:extLst>
              <a:ext uri="{FF2B5EF4-FFF2-40B4-BE49-F238E27FC236}">
                <a16:creationId xmlns:a16="http://schemas.microsoft.com/office/drawing/2014/main" id="{DC559945-01D5-43D5-9134-38F9EA4EA680}"/>
              </a:ext>
            </a:extLst>
          </p:cNvPr>
          <p:cNvPicPr>
            <a:picLocks noChangeAspect="1"/>
          </p:cNvPicPr>
          <p:nvPr/>
        </p:nvPicPr>
        <p:blipFill>
          <a:blip r:embed="rId5"/>
          <a:stretch>
            <a:fillRect/>
          </a:stretch>
        </p:blipFill>
        <p:spPr>
          <a:xfrm>
            <a:off x="5635420" y="4855034"/>
            <a:ext cx="2425504" cy="1803097"/>
          </a:xfrm>
          <a:prstGeom prst="rect">
            <a:avLst/>
          </a:prstGeom>
        </p:spPr>
      </p:pic>
      <p:pic>
        <p:nvPicPr>
          <p:cNvPr id="10" name="Picture 9">
            <a:extLst>
              <a:ext uri="{FF2B5EF4-FFF2-40B4-BE49-F238E27FC236}">
                <a16:creationId xmlns:a16="http://schemas.microsoft.com/office/drawing/2014/main" id="{EBBE6234-E7B6-4075-AFAC-782E63122BF9}"/>
              </a:ext>
            </a:extLst>
          </p:cNvPr>
          <p:cNvPicPr>
            <a:picLocks noChangeAspect="1"/>
          </p:cNvPicPr>
          <p:nvPr/>
        </p:nvPicPr>
        <p:blipFill>
          <a:blip r:embed="rId6"/>
          <a:stretch>
            <a:fillRect/>
          </a:stretch>
        </p:blipFill>
        <p:spPr>
          <a:xfrm>
            <a:off x="9721946" y="4298783"/>
            <a:ext cx="1562162" cy="2359348"/>
          </a:xfrm>
          <a:prstGeom prst="rect">
            <a:avLst/>
          </a:prstGeom>
        </p:spPr>
      </p:pic>
    </p:spTree>
    <p:extLst>
      <p:ext uri="{BB962C8B-B14F-4D97-AF65-F5344CB8AC3E}">
        <p14:creationId xmlns:p14="http://schemas.microsoft.com/office/powerpoint/2010/main" val="30720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Scale>
                                      <p:cBhvr>
                                        <p:cTn id="1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8"/>
                                        </p:tgtEl>
                                        <p:attrNameLst>
                                          <p:attrName>ppt_x</p:attrName>
                                          <p:attrName>ppt_y</p:attrName>
                                        </p:attrNameLst>
                                      </p:cBhvr>
                                    </p:animMotion>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544409-D4EB-4EFF-A422-4980FB4B9F55}"/>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13F2AFB-315E-4A98-9D97-E3222C140CB3}"/>
              </a:ext>
            </a:extLst>
          </p:cNvPr>
          <p:cNvSpPr/>
          <p:nvPr/>
        </p:nvSpPr>
        <p:spPr>
          <a:xfrm>
            <a:off x="463118" y="457200"/>
            <a:ext cx="11265763" cy="60356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E23D168-5D2E-4099-AAEB-AA61633A7CC3}"/>
              </a:ext>
            </a:extLst>
          </p:cNvPr>
          <p:cNvSpPr/>
          <p:nvPr/>
        </p:nvSpPr>
        <p:spPr>
          <a:xfrm>
            <a:off x="463118" y="451901"/>
            <a:ext cx="10670766" cy="563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BUILDING A BETTER RBARI Cont’d</a:t>
            </a:r>
          </a:p>
        </p:txBody>
      </p:sp>
      <p:pic>
        <p:nvPicPr>
          <p:cNvPr id="6" name="Picture 5">
            <a:extLst>
              <a:ext uri="{FF2B5EF4-FFF2-40B4-BE49-F238E27FC236}">
                <a16:creationId xmlns:a16="http://schemas.microsoft.com/office/drawing/2014/main" id="{88473824-F3C1-4C96-84FD-8F5C2B1E50DF}"/>
              </a:ext>
            </a:extLst>
          </p:cNvPr>
          <p:cNvPicPr>
            <a:picLocks noChangeAspect="1"/>
          </p:cNvPicPr>
          <p:nvPr/>
        </p:nvPicPr>
        <p:blipFill rotWithShape="1">
          <a:blip r:embed="rId2"/>
          <a:srcRect r="24492" b="22694"/>
          <a:stretch/>
        </p:blipFill>
        <p:spPr>
          <a:xfrm>
            <a:off x="581808" y="5366815"/>
            <a:ext cx="5447286" cy="294283"/>
          </a:xfrm>
          <a:prstGeom prst="rect">
            <a:avLst/>
          </a:prstGeom>
        </p:spPr>
      </p:pic>
      <p:pic>
        <p:nvPicPr>
          <p:cNvPr id="7" name="Picture 6">
            <a:extLst>
              <a:ext uri="{FF2B5EF4-FFF2-40B4-BE49-F238E27FC236}">
                <a16:creationId xmlns:a16="http://schemas.microsoft.com/office/drawing/2014/main" id="{2FAAB671-7510-47EF-BB5F-86492B5083A1}"/>
              </a:ext>
            </a:extLst>
          </p:cNvPr>
          <p:cNvPicPr>
            <a:picLocks noChangeAspect="1"/>
          </p:cNvPicPr>
          <p:nvPr/>
        </p:nvPicPr>
        <p:blipFill rotWithShape="1">
          <a:blip r:embed="rId3"/>
          <a:srcRect l="3356" t="4698" r="1984" b="2900"/>
          <a:stretch/>
        </p:blipFill>
        <p:spPr>
          <a:xfrm>
            <a:off x="581808" y="1262283"/>
            <a:ext cx="4237703" cy="3441291"/>
          </a:xfrm>
          <a:prstGeom prst="rect">
            <a:avLst/>
          </a:prstGeom>
        </p:spPr>
      </p:pic>
      <p:pic>
        <p:nvPicPr>
          <p:cNvPr id="8" name="Picture 7">
            <a:extLst>
              <a:ext uri="{FF2B5EF4-FFF2-40B4-BE49-F238E27FC236}">
                <a16:creationId xmlns:a16="http://schemas.microsoft.com/office/drawing/2014/main" id="{09757270-0E66-46D7-9864-75C4975CC970}"/>
              </a:ext>
            </a:extLst>
          </p:cNvPr>
          <p:cNvPicPr>
            <a:picLocks noChangeAspect="1"/>
          </p:cNvPicPr>
          <p:nvPr/>
        </p:nvPicPr>
        <p:blipFill>
          <a:blip r:embed="rId4"/>
          <a:stretch>
            <a:fillRect/>
          </a:stretch>
        </p:blipFill>
        <p:spPr>
          <a:xfrm>
            <a:off x="4915974" y="972344"/>
            <a:ext cx="3926181" cy="2930811"/>
          </a:xfrm>
          <a:prstGeom prst="rect">
            <a:avLst/>
          </a:prstGeom>
        </p:spPr>
      </p:pic>
      <p:pic>
        <p:nvPicPr>
          <p:cNvPr id="9" name="Picture 8">
            <a:extLst>
              <a:ext uri="{FF2B5EF4-FFF2-40B4-BE49-F238E27FC236}">
                <a16:creationId xmlns:a16="http://schemas.microsoft.com/office/drawing/2014/main" id="{952799E6-672A-4B48-AEE9-64A3A2E02998}"/>
              </a:ext>
            </a:extLst>
          </p:cNvPr>
          <p:cNvPicPr>
            <a:picLocks noChangeAspect="1"/>
          </p:cNvPicPr>
          <p:nvPr/>
        </p:nvPicPr>
        <p:blipFill>
          <a:blip r:embed="rId5"/>
          <a:stretch>
            <a:fillRect/>
          </a:stretch>
        </p:blipFill>
        <p:spPr>
          <a:xfrm>
            <a:off x="6426464" y="3955412"/>
            <a:ext cx="2352191" cy="2461960"/>
          </a:xfrm>
          <a:prstGeom prst="rect">
            <a:avLst/>
          </a:prstGeom>
        </p:spPr>
      </p:pic>
      <p:pic>
        <p:nvPicPr>
          <p:cNvPr id="10" name="Picture 9">
            <a:extLst>
              <a:ext uri="{FF2B5EF4-FFF2-40B4-BE49-F238E27FC236}">
                <a16:creationId xmlns:a16="http://schemas.microsoft.com/office/drawing/2014/main" id="{C8E7B756-2EEE-41EA-A1D5-E510DE325C4D}"/>
              </a:ext>
            </a:extLst>
          </p:cNvPr>
          <p:cNvPicPr>
            <a:picLocks noChangeAspect="1"/>
          </p:cNvPicPr>
          <p:nvPr/>
        </p:nvPicPr>
        <p:blipFill rotWithShape="1">
          <a:blip r:embed="rId6"/>
          <a:srcRect t="3603"/>
          <a:stretch/>
        </p:blipFill>
        <p:spPr>
          <a:xfrm>
            <a:off x="9104449" y="509526"/>
            <a:ext cx="2561084" cy="2930811"/>
          </a:xfrm>
          <a:prstGeom prst="rect">
            <a:avLst/>
          </a:prstGeom>
        </p:spPr>
      </p:pic>
      <p:pic>
        <p:nvPicPr>
          <p:cNvPr id="11" name="Picture 10">
            <a:extLst>
              <a:ext uri="{FF2B5EF4-FFF2-40B4-BE49-F238E27FC236}">
                <a16:creationId xmlns:a16="http://schemas.microsoft.com/office/drawing/2014/main" id="{5DBD3EF4-4DFD-4B52-A47D-CC7BF8216503}"/>
              </a:ext>
            </a:extLst>
          </p:cNvPr>
          <p:cNvPicPr>
            <a:picLocks noChangeAspect="1"/>
          </p:cNvPicPr>
          <p:nvPr/>
        </p:nvPicPr>
        <p:blipFill>
          <a:blip r:embed="rId7"/>
          <a:stretch>
            <a:fillRect/>
          </a:stretch>
        </p:blipFill>
        <p:spPr>
          <a:xfrm>
            <a:off x="9462703" y="3481675"/>
            <a:ext cx="2078637" cy="2810442"/>
          </a:xfrm>
          <a:prstGeom prst="rect">
            <a:avLst/>
          </a:prstGeom>
        </p:spPr>
      </p:pic>
    </p:spTree>
    <p:extLst>
      <p:ext uri="{BB962C8B-B14F-4D97-AF65-F5344CB8AC3E}">
        <p14:creationId xmlns:p14="http://schemas.microsoft.com/office/powerpoint/2010/main" val="223200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72FD60-DF89-4DB1-B480-FA3C1FF81C36}"/>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A516B2E-40A8-44C4-81D4-E78B1057CA37}"/>
              </a:ext>
            </a:extLst>
          </p:cNvPr>
          <p:cNvSpPr/>
          <p:nvPr/>
        </p:nvSpPr>
        <p:spPr>
          <a:xfrm>
            <a:off x="355107" y="365993"/>
            <a:ext cx="11416683" cy="6134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13AA71-61E7-4913-96E4-D591F071471A}"/>
              </a:ext>
            </a:extLst>
          </p:cNvPr>
          <p:cNvSpPr/>
          <p:nvPr/>
        </p:nvSpPr>
        <p:spPr>
          <a:xfrm>
            <a:off x="463118" y="371999"/>
            <a:ext cx="10670766" cy="563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BUILDING A BETTER RBARI Cont’d</a:t>
            </a:r>
          </a:p>
        </p:txBody>
      </p:sp>
      <p:pic>
        <p:nvPicPr>
          <p:cNvPr id="6" name="Picture 5">
            <a:extLst>
              <a:ext uri="{FF2B5EF4-FFF2-40B4-BE49-F238E27FC236}">
                <a16:creationId xmlns:a16="http://schemas.microsoft.com/office/drawing/2014/main" id="{84EB47BA-10FC-44FC-9511-EAD3E72D682B}"/>
              </a:ext>
            </a:extLst>
          </p:cNvPr>
          <p:cNvPicPr>
            <a:picLocks noChangeAspect="1"/>
          </p:cNvPicPr>
          <p:nvPr/>
        </p:nvPicPr>
        <p:blipFill>
          <a:blip r:embed="rId2"/>
          <a:stretch>
            <a:fillRect/>
          </a:stretch>
        </p:blipFill>
        <p:spPr>
          <a:xfrm>
            <a:off x="542875" y="1093479"/>
            <a:ext cx="2886075" cy="4657725"/>
          </a:xfrm>
          <a:prstGeom prst="rect">
            <a:avLst/>
          </a:prstGeom>
        </p:spPr>
      </p:pic>
      <p:pic>
        <p:nvPicPr>
          <p:cNvPr id="7" name="Picture 6">
            <a:extLst>
              <a:ext uri="{FF2B5EF4-FFF2-40B4-BE49-F238E27FC236}">
                <a16:creationId xmlns:a16="http://schemas.microsoft.com/office/drawing/2014/main" id="{909BD93D-3399-4B2C-B050-1172F343CE75}"/>
              </a:ext>
            </a:extLst>
          </p:cNvPr>
          <p:cNvPicPr>
            <a:picLocks noChangeAspect="1"/>
          </p:cNvPicPr>
          <p:nvPr/>
        </p:nvPicPr>
        <p:blipFill rotWithShape="1">
          <a:blip r:embed="rId3"/>
          <a:srcRect t="53697"/>
          <a:stretch/>
        </p:blipFill>
        <p:spPr>
          <a:xfrm>
            <a:off x="3428950" y="3239366"/>
            <a:ext cx="1628775" cy="1071716"/>
          </a:xfrm>
          <a:prstGeom prst="rect">
            <a:avLst/>
          </a:prstGeom>
        </p:spPr>
      </p:pic>
      <p:cxnSp>
        <p:nvCxnSpPr>
          <p:cNvPr id="8" name="Straight Connector 7">
            <a:extLst>
              <a:ext uri="{FF2B5EF4-FFF2-40B4-BE49-F238E27FC236}">
                <a16:creationId xmlns:a16="http://schemas.microsoft.com/office/drawing/2014/main" id="{C8995F17-C7E9-4B34-A681-E3DD9F71E557}"/>
              </a:ext>
            </a:extLst>
          </p:cNvPr>
          <p:cNvCxnSpPr/>
          <p:nvPr/>
        </p:nvCxnSpPr>
        <p:spPr>
          <a:xfrm>
            <a:off x="3519280" y="3212736"/>
            <a:ext cx="1288026" cy="1071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8D673E-4EC2-46DC-A2BD-4D46612E40A4}"/>
              </a:ext>
            </a:extLst>
          </p:cNvPr>
          <p:cNvCxnSpPr/>
          <p:nvPr/>
        </p:nvCxnSpPr>
        <p:spPr>
          <a:xfrm flipH="1">
            <a:off x="3514125" y="3227634"/>
            <a:ext cx="1276505" cy="9778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236F7D-B67B-4F74-A4B0-233C30FD71B8}"/>
              </a:ext>
            </a:extLst>
          </p:cNvPr>
          <p:cNvPicPr>
            <a:picLocks noChangeAspect="1"/>
          </p:cNvPicPr>
          <p:nvPr/>
        </p:nvPicPr>
        <p:blipFill>
          <a:blip r:embed="rId4"/>
          <a:stretch>
            <a:fillRect/>
          </a:stretch>
        </p:blipFill>
        <p:spPr>
          <a:xfrm>
            <a:off x="5140061" y="917019"/>
            <a:ext cx="3985605" cy="2381740"/>
          </a:xfrm>
          <a:prstGeom prst="rect">
            <a:avLst/>
          </a:prstGeom>
        </p:spPr>
      </p:pic>
      <p:pic>
        <p:nvPicPr>
          <p:cNvPr id="11" name="Picture 10">
            <a:extLst>
              <a:ext uri="{FF2B5EF4-FFF2-40B4-BE49-F238E27FC236}">
                <a16:creationId xmlns:a16="http://schemas.microsoft.com/office/drawing/2014/main" id="{8849CB89-7B81-43AB-9393-0ABAF084D956}"/>
              </a:ext>
            </a:extLst>
          </p:cNvPr>
          <p:cNvPicPr>
            <a:picLocks noChangeAspect="1"/>
          </p:cNvPicPr>
          <p:nvPr/>
        </p:nvPicPr>
        <p:blipFill>
          <a:blip r:embed="rId5"/>
          <a:stretch>
            <a:fillRect/>
          </a:stretch>
        </p:blipFill>
        <p:spPr>
          <a:xfrm>
            <a:off x="5290399" y="3416910"/>
            <a:ext cx="3358330" cy="2760053"/>
          </a:xfrm>
          <a:prstGeom prst="rect">
            <a:avLst/>
          </a:prstGeom>
        </p:spPr>
      </p:pic>
      <p:pic>
        <p:nvPicPr>
          <p:cNvPr id="12" name="Picture 11">
            <a:extLst>
              <a:ext uri="{FF2B5EF4-FFF2-40B4-BE49-F238E27FC236}">
                <a16:creationId xmlns:a16="http://schemas.microsoft.com/office/drawing/2014/main" id="{34EA575A-C716-4437-B418-CD6B29F549E8}"/>
              </a:ext>
            </a:extLst>
          </p:cNvPr>
          <p:cNvPicPr>
            <a:picLocks noChangeAspect="1"/>
          </p:cNvPicPr>
          <p:nvPr/>
        </p:nvPicPr>
        <p:blipFill>
          <a:blip r:embed="rId6"/>
          <a:stretch>
            <a:fillRect/>
          </a:stretch>
        </p:blipFill>
        <p:spPr>
          <a:xfrm>
            <a:off x="9179672" y="2271712"/>
            <a:ext cx="2566621" cy="3121742"/>
          </a:xfrm>
          <a:prstGeom prst="rect">
            <a:avLst/>
          </a:prstGeom>
        </p:spPr>
      </p:pic>
    </p:spTree>
    <p:extLst>
      <p:ext uri="{BB962C8B-B14F-4D97-AF65-F5344CB8AC3E}">
        <p14:creationId xmlns:p14="http://schemas.microsoft.com/office/powerpoint/2010/main" val="157847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Scale>
                                      <p:cBhvr>
                                        <p:cTn id="3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1"/>
                                        </p:tgtEl>
                                        <p:attrNameLst>
                                          <p:attrName>ppt_x</p:attrName>
                                          <p:attrName>ppt_y</p:attrName>
                                        </p:attrNameLst>
                                      </p:cBhvr>
                                    </p:animMotion>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7C6B-E9B2-42EB-B43E-BD5D12CBFC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76956A-E9E8-42C5-819B-65754BD946A8}"/>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AE4A8E0-B5B8-41ED-AC19-0174A11D0F3B}"/>
              </a:ext>
            </a:extLst>
          </p:cNvPr>
          <p:cNvSpPr/>
          <p:nvPr/>
        </p:nvSpPr>
        <p:spPr>
          <a:xfrm>
            <a:off x="544498" y="338491"/>
            <a:ext cx="11103004" cy="6053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4E9EA5-1E2A-41B6-A7D1-7F6AD3EAD38C}"/>
              </a:ext>
            </a:extLst>
          </p:cNvPr>
          <p:cNvSpPr/>
          <p:nvPr/>
        </p:nvSpPr>
        <p:spPr>
          <a:xfrm>
            <a:off x="756226" y="338491"/>
            <a:ext cx="10775868" cy="2052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$115k+ worth of critical improvements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to RBARI</a:t>
            </a:r>
          </a:p>
        </p:txBody>
      </p:sp>
      <p:sp>
        <p:nvSpPr>
          <p:cNvPr id="6" name="Rectangle 5">
            <a:extLst>
              <a:ext uri="{FF2B5EF4-FFF2-40B4-BE49-F238E27FC236}">
                <a16:creationId xmlns:a16="http://schemas.microsoft.com/office/drawing/2014/main" id="{B13DE860-76E2-4DA3-BD19-DAC8012DB504}"/>
              </a:ext>
            </a:extLst>
          </p:cNvPr>
          <p:cNvSpPr/>
          <p:nvPr/>
        </p:nvSpPr>
        <p:spPr>
          <a:xfrm>
            <a:off x="760617" y="2978552"/>
            <a:ext cx="10670766" cy="7733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Less than $50k</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actually spent</a:t>
            </a:r>
          </a:p>
        </p:txBody>
      </p:sp>
      <p:sp>
        <p:nvSpPr>
          <p:cNvPr id="7" name="Rectangle 6">
            <a:extLst>
              <a:ext uri="{FF2B5EF4-FFF2-40B4-BE49-F238E27FC236}">
                <a16:creationId xmlns:a16="http://schemas.microsoft.com/office/drawing/2014/main" id="{3F04AF73-CC4B-4ED6-95DA-8F361BDB3746}"/>
              </a:ext>
            </a:extLst>
          </p:cNvPr>
          <p:cNvSpPr/>
          <p:nvPr/>
        </p:nvSpPr>
        <p:spPr>
          <a:xfrm>
            <a:off x="756226" y="4188069"/>
            <a:ext cx="10670766" cy="6004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All since September 2018.</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2BCF790-2DD8-4895-AB3D-F5627DA956D4}"/>
              </a:ext>
            </a:extLst>
          </p:cNvPr>
          <p:cNvSpPr/>
          <p:nvPr/>
        </p:nvSpPr>
        <p:spPr>
          <a:xfrm>
            <a:off x="756226" y="5162299"/>
            <a:ext cx="10670766" cy="7733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And there’s</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more to come. </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3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7BD3C-E44A-47C2-A869-1744883F8AE9}"/>
              </a:ext>
            </a:extLst>
          </p:cNvPr>
          <p:cNvPicPr>
            <a:picLocks noChangeAspect="1"/>
          </p:cNvPicPr>
          <p:nvPr/>
        </p:nvPicPr>
        <p:blipFill>
          <a:blip r:embed="rId2"/>
          <a:stretch>
            <a:fillRect/>
          </a:stretch>
        </p:blipFill>
        <p:spPr>
          <a:xfrm>
            <a:off x="413657" y="195997"/>
            <a:ext cx="10900229" cy="6466005"/>
          </a:xfrm>
          <a:prstGeom prst="rect">
            <a:avLst/>
          </a:prstGeom>
        </p:spPr>
      </p:pic>
    </p:spTree>
    <p:extLst>
      <p:ext uri="{BB962C8B-B14F-4D97-AF65-F5344CB8AC3E}">
        <p14:creationId xmlns:p14="http://schemas.microsoft.com/office/powerpoint/2010/main" val="154951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3A6F-2FD1-49ED-AEE0-902BB7EB7CE4}"/>
              </a:ext>
            </a:extLst>
          </p:cNvPr>
          <p:cNvSpPr>
            <a:spLocks noGrp="1"/>
          </p:cNvSpPr>
          <p:nvPr>
            <p:ph type="title"/>
          </p:nvPr>
        </p:nvSpPr>
        <p:spPr/>
        <p:txBody>
          <a:bodyPr/>
          <a:lstStyle/>
          <a:p>
            <a:r>
              <a:rPr lang="en-US" b="1" u="sng" dirty="0"/>
              <a:t>2019 Goals </a:t>
            </a:r>
          </a:p>
        </p:txBody>
      </p:sp>
      <p:sp>
        <p:nvSpPr>
          <p:cNvPr id="3" name="Content Placeholder 2">
            <a:extLst>
              <a:ext uri="{FF2B5EF4-FFF2-40B4-BE49-F238E27FC236}">
                <a16:creationId xmlns:a16="http://schemas.microsoft.com/office/drawing/2014/main" id="{D1916C74-A50A-4397-8B94-50CB3FCE841F}"/>
              </a:ext>
            </a:extLst>
          </p:cNvPr>
          <p:cNvSpPr>
            <a:spLocks noGrp="1"/>
          </p:cNvSpPr>
          <p:nvPr>
            <p:ph idx="1"/>
          </p:nvPr>
        </p:nvSpPr>
        <p:spPr>
          <a:xfrm>
            <a:off x="838200" y="1582911"/>
            <a:ext cx="10641746" cy="4886912"/>
          </a:xfrm>
        </p:spPr>
        <p:txBody>
          <a:bodyPr>
            <a:normAutofit fontScale="92500" lnSpcReduction="10000"/>
          </a:bodyPr>
          <a:lstStyle/>
          <a:p>
            <a:r>
              <a:rPr lang="en-US" dirty="0"/>
              <a:t>Tiny houses for dogs </a:t>
            </a:r>
          </a:p>
          <a:p>
            <a:r>
              <a:rPr lang="en-US" dirty="0"/>
              <a:t>Cattery revamp- optimizing space, adding a meet and greet room, and increasing area for intake quarantine and ISO</a:t>
            </a:r>
          </a:p>
          <a:p>
            <a:r>
              <a:rPr lang="en-US" dirty="0"/>
              <a:t>Main offices moving to annex</a:t>
            </a:r>
          </a:p>
          <a:p>
            <a:r>
              <a:rPr lang="en-US" dirty="0"/>
              <a:t>Revamp of our events</a:t>
            </a:r>
          </a:p>
          <a:p>
            <a:r>
              <a:rPr lang="en-US" dirty="0"/>
              <a:t>Launch of digital cheetah and upgraded volunteer software</a:t>
            </a:r>
          </a:p>
          <a:p>
            <a:r>
              <a:rPr lang="en-US" dirty="0"/>
              <a:t>More training and behavior work with dogs and cats</a:t>
            </a:r>
          </a:p>
          <a:p>
            <a:r>
              <a:rPr lang="en-US" dirty="0"/>
              <a:t>Adopting more dogs and cats </a:t>
            </a:r>
          </a:p>
          <a:p>
            <a:r>
              <a:rPr lang="en-US" dirty="0"/>
              <a:t>Increased sharing of our stories, appeals and messaging </a:t>
            </a:r>
          </a:p>
          <a:p>
            <a:r>
              <a:rPr lang="en-US" dirty="0"/>
              <a:t>Cross-training for dog kennel and front office staff for adoptions</a:t>
            </a:r>
          </a:p>
          <a:p>
            <a:r>
              <a:rPr lang="en-US" dirty="0"/>
              <a:t>Executing sustainability strategy laid out in earlier slides </a:t>
            </a:r>
          </a:p>
          <a:p>
            <a:endParaRPr lang="en-US" dirty="0"/>
          </a:p>
        </p:txBody>
      </p:sp>
      <p:pic>
        <p:nvPicPr>
          <p:cNvPr id="5" name="Picture 4" descr="A close up of a sign&#10;&#10;Description automatically generated">
            <a:extLst>
              <a:ext uri="{FF2B5EF4-FFF2-40B4-BE49-F238E27FC236}">
                <a16:creationId xmlns:a16="http://schemas.microsoft.com/office/drawing/2014/main" id="{4616EA02-89F9-4A99-BFFA-2AC046AAD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266" y="85193"/>
            <a:ext cx="2184476" cy="1408516"/>
          </a:xfrm>
          <a:prstGeom prst="rect">
            <a:avLst/>
          </a:prstGeom>
        </p:spPr>
      </p:pic>
    </p:spTree>
    <p:extLst>
      <p:ext uri="{BB962C8B-B14F-4D97-AF65-F5344CB8AC3E}">
        <p14:creationId xmlns:p14="http://schemas.microsoft.com/office/powerpoint/2010/main" val="84823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9808-E7AC-4ABA-90A9-B0D4B3BBA5D1}"/>
              </a:ext>
            </a:extLst>
          </p:cNvPr>
          <p:cNvSpPr>
            <a:spLocks noGrp="1"/>
          </p:cNvSpPr>
          <p:nvPr>
            <p:ph type="ctrTitle"/>
          </p:nvPr>
        </p:nvSpPr>
        <p:spPr>
          <a:xfrm>
            <a:off x="1524000" y="1182915"/>
            <a:ext cx="9144000" cy="2387600"/>
          </a:xfrm>
        </p:spPr>
        <p:txBody>
          <a:bodyPr/>
          <a:lstStyle/>
          <a:p>
            <a:r>
              <a:rPr lang="en-US" dirty="0"/>
              <a:t>RBARI in Action</a:t>
            </a:r>
          </a:p>
        </p:txBody>
      </p:sp>
      <p:sp>
        <p:nvSpPr>
          <p:cNvPr id="3" name="Subtitle 2">
            <a:extLst>
              <a:ext uri="{FF2B5EF4-FFF2-40B4-BE49-F238E27FC236}">
                <a16:creationId xmlns:a16="http://schemas.microsoft.com/office/drawing/2014/main" id="{337928AB-0316-4A8C-AA5B-545809B4420C}"/>
              </a:ext>
            </a:extLst>
          </p:cNvPr>
          <p:cNvSpPr>
            <a:spLocks noGrp="1"/>
          </p:cNvSpPr>
          <p:nvPr>
            <p:ph type="subTitle" idx="1"/>
          </p:nvPr>
        </p:nvSpPr>
        <p:spPr>
          <a:xfrm>
            <a:off x="1524000" y="3863295"/>
            <a:ext cx="9144000" cy="1655762"/>
          </a:xfrm>
        </p:spPr>
        <p:txBody>
          <a:bodyPr/>
          <a:lstStyle/>
          <a:p>
            <a:r>
              <a:rPr lang="en-US" dirty="0"/>
              <a:t>A look at some of the lives saved </a:t>
            </a:r>
          </a:p>
          <a:p>
            <a:endParaRPr lang="en-US" dirty="0"/>
          </a:p>
        </p:txBody>
      </p:sp>
      <p:pic>
        <p:nvPicPr>
          <p:cNvPr id="5" name="Picture 4" descr="A close up of a sign&#10;&#10;Description automatically generated">
            <a:extLst>
              <a:ext uri="{FF2B5EF4-FFF2-40B4-BE49-F238E27FC236}">
                <a16:creationId xmlns:a16="http://schemas.microsoft.com/office/drawing/2014/main" id="{EFAACC92-20FD-4A10-9F32-BD36552B5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589" y="120204"/>
            <a:ext cx="3203565" cy="2065608"/>
          </a:xfrm>
          <a:prstGeom prst="rect">
            <a:avLst/>
          </a:prstGeom>
        </p:spPr>
      </p:pic>
    </p:spTree>
    <p:extLst>
      <p:ext uri="{BB962C8B-B14F-4D97-AF65-F5344CB8AC3E}">
        <p14:creationId xmlns:p14="http://schemas.microsoft.com/office/powerpoint/2010/main" val="153619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brown and white dog&#10;&#10;Description automatically generated">
            <a:extLst>
              <a:ext uri="{FF2B5EF4-FFF2-40B4-BE49-F238E27FC236}">
                <a16:creationId xmlns:a16="http://schemas.microsoft.com/office/drawing/2014/main" id="{EA1E1E2F-5F4E-40C2-9A08-56FB38FCC4BB}"/>
              </a:ext>
            </a:extLst>
          </p:cNvPr>
          <p:cNvPicPr>
            <a:picLocks noChangeAspect="1"/>
          </p:cNvPicPr>
          <p:nvPr/>
        </p:nvPicPr>
        <p:blipFill rotWithShape="1">
          <a:blip r:embed="rId2">
            <a:extLst>
              <a:ext uri="{28A0092B-C50C-407E-A947-70E740481C1C}">
                <a14:useLocalDpi xmlns:a14="http://schemas.microsoft.com/office/drawing/2010/main" val="0"/>
              </a:ext>
            </a:extLst>
          </a:blip>
          <a:srcRect t="13871" b="8817"/>
          <a:stretch/>
        </p:blipFill>
        <p:spPr>
          <a:xfrm>
            <a:off x="1931424" y="501444"/>
            <a:ext cx="3237886" cy="3337693"/>
          </a:xfrm>
          <a:prstGeom prst="rect">
            <a:avLst/>
          </a:prstGeom>
        </p:spPr>
      </p:pic>
      <p:pic>
        <p:nvPicPr>
          <p:cNvPr id="7" name="Picture 6" descr="A close up of a dog&#10;&#10;Description automatically generated">
            <a:extLst>
              <a:ext uri="{FF2B5EF4-FFF2-40B4-BE49-F238E27FC236}">
                <a16:creationId xmlns:a16="http://schemas.microsoft.com/office/drawing/2014/main" id="{01923C32-6B19-4ED8-AF12-A1CAF6497960}"/>
              </a:ext>
            </a:extLst>
          </p:cNvPr>
          <p:cNvPicPr>
            <a:picLocks noChangeAspect="1"/>
          </p:cNvPicPr>
          <p:nvPr/>
        </p:nvPicPr>
        <p:blipFill rotWithShape="1">
          <a:blip r:embed="rId3">
            <a:extLst>
              <a:ext uri="{28A0092B-C50C-407E-A947-70E740481C1C}">
                <a14:useLocalDpi xmlns:a14="http://schemas.microsoft.com/office/drawing/2010/main" val="0"/>
              </a:ext>
            </a:extLst>
          </a:blip>
          <a:srcRect b="22688"/>
          <a:stretch/>
        </p:blipFill>
        <p:spPr>
          <a:xfrm>
            <a:off x="6901631" y="501443"/>
            <a:ext cx="3237886" cy="3337693"/>
          </a:xfrm>
          <a:prstGeom prst="rect">
            <a:avLst/>
          </a:prstGeom>
        </p:spPr>
      </p:pic>
      <p:sp>
        <p:nvSpPr>
          <p:cNvPr id="10" name="TextBox 9">
            <a:extLst>
              <a:ext uri="{FF2B5EF4-FFF2-40B4-BE49-F238E27FC236}">
                <a16:creationId xmlns:a16="http://schemas.microsoft.com/office/drawing/2014/main" id="{7CC0A69B-2D1C-4C24-A4BA-9EF9D6ED629B}"/>
              </a:ext>
            </a:extLst>
          </p:cNvPr>
          <p:cNvSpPr txBox="1"/>
          <p:nvPr/>
        </p:nvSpPr>
        <p:spPr>
          <a:xfrm>
            <a:off x="1132937" y="3870385"/>
            <a:ext cx="10052648" cy="2585323"/>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Buttons</a:t>
            </a:r>
          </a:p>
          <a:p>
            <a:endParaRPr lang="en-US" b="1" dirty="0">
              <a:latin typeface="Arial" panose="020B0604020202020204" pitchFamily="34" charset="0"/>
              <a:cs typeface="Arial" panose="020B0604020202020204" pitchFamily="34" charset="0"/>
            </a:endParaRPr>
          </a:p>
          <a:p>
            <a:r>
              <a:rPr lang="en-US" dirty="0"/>
              <a:t>RBARI rang in the New Year at Oradell Animal Hospital with this precious girl who had been hit by a car two days prior.  Buttons’ owner couldn’t afford medical care for her, so Buttons had been waiting in pain with a broken leg and pelvis.  Buttons couldn’t move, eat or go to the bathroom without excruciating pain.  As soon as we heard, we couldn't let her wait a moment longer.  Sadly, her leg was so badly broken that amputation was the only option.  Buttons had a successful surgery and recovered beautifully.  Buttons has adjusted to life on three legs and has a bright future now!</a:t>
            </a:r>
          </a:p>
          <a:p>
            <a:endParaRPr lang="en-US" dirty="0"/>
          </a:p>
        </p:txBody>
      </p:sp>
    </p:spTree>
    <p:extLst>
      <p:ext uri="{BB962C8B-B14F-4D97-AF65-F5344CB8AC3E}">
        <p14:creationId xmlns:p14="http://schemas.microsoft.com/office/powerpoint/2010/main" val="538656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76765A-3D21-4DB6-B5C1-FAAA0C93193C}"/>
              </a:ext>
            </a:extLst>
          </p:cNvPr>
          <p:cNvSpPr txBox="1"/>
          <p:nvPr/>
        </p:nvSpPr>
        <p:spPr>
          <a:xfrm>
            <a:off x="1132937" y="3870385"/>
            <a:ext cx="10052648" cy="264687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Jamie</a:t>
            </a:r>
          </a:p>
          <a:p>
            <a:pPr algn="ctr"/>
            <a:endParaRPr lang="en-US" sz="20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Jamie hit the lottery when he was hospitalized at Oradell Animal Hospital after being attacked by a dog.  Not only did he get the medical care he needed, but Jamie found his forever home.  Jamie spent weeks at Oradell Animal Hospital as his lungs and broken ribs recovered.  He unfortunately also had ringworm, but luckily, he found an amazing mom in one of his nurses who helped to nurture and care for him.  She saw all the potential that Jamie had and loved him even with his scars.  It was an incredible happy tails match! </a:t>
            </a:r>
          </a:p>
          <a:p>
            <a:endParaRPr lang="en-US" dirty="0"/>
          </a:p>
        </p:txBody>
      </p:sp>
      <p:pic>
        <p:nvPicPr>
          <p:cNvPr id="6" name="Picture 5" descr="A cat lying on a bed&#10;&#10;Description automatically generated">
            <a:extLst>
              <a:ext uri="{FF2B5EF4-FFF2-40B4-BE49-F238E27FC236}">
                <a16:creationId xmlns:a16="http://schemas.microsoft.com/office/drawing/2014/main" id="{D25EC322-9CF9-450E-9D41-6A1923CFD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965" y="484518"/>
            <a:ext cx="3835879" cy="3835879"/>
          </a:xfrm>
          <a:prstGeom prst="rect">
            <a:avLst/>
          </a:prstGeom>
        </p:spPr>
      </p:pic>
      <p:pic>
        <p:nvPicPr>
          <p:cNvPr id="8" name="Picture 7" descr="An orange and white cat with its mouth open&#10;&#10;Description automatically generated">
            <a:extLst>
              <a:ext uri="{FF2B5EF4-FFF2-40B4-BE49-F238E27FC236}">
                <a16:creationId xmlns:a16="http://schemas.microsoft.com/office/drawing/2014/main" id="{3E40A8AF-AEF0-42FC-956E-10E3CE744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069" y="536277"/>
            <a:ext cx="2157682" cy="3835879"/>
          </a:xfrm>
          <a:prstGeom prst="rect">
            <a:avLst/>
          </a:prstGeom>
        </p:spPr>
      </p:pic>
    </p:spTree>
    <p:extLst>
      <p:ext uri="{BB962C8B-B14F-4D97-AF65-F5344CB8AC3E}">
        <p14:creationId xmlns:p14="http://schemas.microsoft.com/office/powerpoint/2010/main" val="1061173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9C7761-D033-46C3-B4E5-87599F10BED0}"/>
              </a:ext>
            </a:extLst>
          </p:cNvPr>
          <p:cNvSpPr txBox="1"/>
          <p:nvPr/>
        </p:nvSpPr>
        <p:spPr>
          <a:xfrm>
            <a:off x="1132937" y="4387974"/>
            <a:ext cx="10052648" cy="1815882"/>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Munchkin</a:t>
            </a:r>
          </a:p>
          <a:p>
            <a:pPr algn="ctr"/>
            <a:endParaRPr lang="en-US" sz="2000" b="1" dirty="0">
              <a:latin typeface="Arial" panose="020B0604020202020204" pitchFamily="34" charset="0"/>
              <a:cs typeface="Arial" panose="020B0604020202020204" pitchFamily="34" charset="0"/>
            </a:endParaRPr>
          </a:p>
          <a:p>
            <a:r>
              <a:rPr lang="en-US" dirty="0"/>
              <a:t>Munchkin, a tiny poodle, was paralyzed when he fell in his home.  He received no medical treatment and dragged himself about for 4 months before being posted to Craigslist, then surrendered to RBARI.  Munchkin is now improving every day as he works hard at his physical therapy.  He has recently started walking on the underwater treadmill!</a:t>
            </a:r>
          </a:p>
        </p:txBody>
      </p:sp>
      <p:pic>
        <p:nvPicPr>
          <p:cNvPr id="4" name="Picture 3" descr="A picture containing indoor, dog, animal, mammal&#10;&#10;Description automatically generated">
            <a:extLst>
              <a:ext uri="{FF2B5EF4-FFF2-40B4-BE49-F238E27FC236}">
                <a16:creationId xmlns:a16="http://schemas.microsoft.com/office/drawing/2014/main" id="{28A2BD1E-C0DE-4D82-ABC1-342CEE549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082" y="654143"/>
            <a:ext cx="4728843" cy="3411773"/>
          </a:xfrm>
          <a:prstGeom prst="rect">
            <a:avLst/>
          </a:prstGeom>
        </p:spPr>
      </p:pic>
      <p:pic>
        <p:nvPicPr>
          <p:cNvPr id="6" name="Picture 5" descr="A picture containing floor, indoor, sitting&#10;&#10;Description automatically generated">
            <a:extLst>
              <a:ext uri="{FF2B5EF4-FFF2-40B4-BE49-F238E27FC236}">
                <a16:creationId xmlns:a16="http://schemas.microsoft.com/office/drawing/2014/main" id="{631CA2B4-EA6A-4954-BCF6-545E13DCA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702" y="562153"/>
            <a:ext cx="2829464" cy="4244197"/>
          </a:xfrm>
          <a:prstGeom prst="rect">
            <a:avLst/>
          </a:prstGeom>
        </p:spPr>
      </p:pic>
    </p:spTree>
    <p:extLst>
      <p:ext uri="{BB962C8B-B14F-4D97-AF65-F5344CB8AC3E}">
        <p14:creationId xmlns:p14="http://schemas.microsoft.com/office/powerpoint/2010/main" val="1290662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9CCA08-9C1D-4A76-B936-96946284A460}"/>
              </a:ext>
            </a:extLst>
          </p:cNvPr>
          <p:cNvSpPr txBox="1"/>
          <p:nvPr/>
        </p:nvSpPr>
        <p:spPr>
          <a:xfrm>
            <a:off x="1132937" y="3870385"/>
            <a:ext cx="10052648" cy="236988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Finley</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Finley was hit by a car and left for days without emergency care with broken bones and a herniated stomach.  His owners brought him to the hospital to euthanize, but instead surrendered him to RBARI so he could have the life-saving surgery he so desperately needed.  Finley had to be hospitalized for weeks due to the severity of his injuries and long recovery.  He was then placed in a foster home and is doing well!</a:t>
            </a:r>
          </a:p>
          <a:p>
            <a:endParaRPr lang="en-US" dirty="0"/>
          </a:p>
        </p:txBody>
      </p:sp>
      <p:pic>
        <p:nvPicPr>
          <p:cNvPr id="5" name="Picture 4" descr="A brown and white dog&#10;&#10;Description automatically generated">
            <a:extLst>
              <a:ext uri="{FF2B5EF4-FFF2-40B4-BE49-F238E27FC236}">
                <a16:creationId xmlns:a16="http://schemas.microsoft.com/office/drawing/2014/main" id="{14CBBFB6-69BC-45F8-ABA3-D7A9CFACC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937" y="501770"/>
            <a:ext cx="3500850" cy="3730924"/>
          </a:xfrm>
          <a:prstGeom prst="rect">
            <a:avLst/>
          </a:prstGeom>
        </p:spPr>
      </p:pic>
      <p:pic>
        <p:nvPicPr>
          <p:cNvPr id="7" name="Picture 6" descr="A brown and white dog looking at the camera&#10;&#10;Description automatically generated">
            <a:extLst>
              <a:ext uri="{FF2B5EF4-FFF2-40B4-BE49-F238E27FC236}">
                <a16:creationId xmlns:a16="http://schemas.microsoft.com/office/drawing/2014/main" id="{F0F4DB46-413C-430C-80F3-12676E3C3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724" y="501770"/>
            <a:ext cx="3772620" cy="3711525"/>
          </a:xfrm>
          <a:prstGeom prst="rect">
            <a:avLst/>
          </a:prstGeom>
        </p:spPr>
      </p:pic>
    </p:spTree>
    <p:extLst>
      <p:ext uri="{BB962C8B-B14F-4D97-AF65-F5344CB8AC3E}">
        <p14:creationId xmlns:p14="http://schemas.microsoft.com/office/powerpoint/2010/main" val="415733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54541-3763-4FAD-BA6E-BCB79FBA856F}"/>
              </a:ext>
            </a:extLst>
          </p:cNvPr>
          <p:cNvSpPr txBox="1"/>
          <p:nvPr/>
        </p:nvSpPr>
        <p:spPr>
          <a:xfrm>
            <a:off x="1121435" y="3134264"/>
            <a:ext cx="10052648" cy="3477875"/>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Trailer Cats</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Twenty cats were living in a trailer facing eviction outdoors with threats of poisoning by neighbors.  And, today, they have found hope thanks to an innovative partnership between rescuers, the Ramapo-Bergen Animal Refuge, Inc and two New England shelters with a demand for adoptable cats.  The owner of these cats had fallen ill, lived without hot water, spent her last dollar to care for and feed the cats she had rescued from outside, and her trailer was days away from being condemned.  We were able to empty the trailer just in time, and these cats are now all safe.  Many had needed extensive veterinary care due to chronic illnesses and all needed some form or medical care.  Several of these cats have been adopted and some remain on their journey to find their happily ever after.</a:t>
            </a:r>
          </a:p>
          <a:p>
            <a:endParaRPr lang="en-US" dirty="0"/>
          </a:p>
        </p:txBody>
      </p:sp>
      <p:pic>
        <p:nvPicPr>
          <p:cNvPr id="8" name="Picture 7" descr="A picture containing floor, indoor, blue, chair&#10;&#10;Description automatically generated">
            <a:extLst>
              <a:ext uri="{FF2B5EF4-FFF2-40B4-BE49-F238E27FC236}">
                <a16:creationId xmlns:a16="http://schemas.microsoft.com/office/drawing/2014/main" id="{90CEC421-118C-4A41-8C68-AB71233F0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904" y="419819"/>
            <a:ext cx="7677511" cy="2559170"/>
          </a:xfrm>
          <a:prstGeom prst="rect">
            <a:avLst/>
          </a:prstGeom>
        </p:spPr>
      </p:pic>
      <p:pic>
        <p:nvPicPr>
          <p:cNvPr id="4" name="Picture 3" descr="A cat is sitting in the snow&#10;&#10;Description automatically generated">
            <a:extLst>
              <a:ext uri="{FF2B5EF4-FFF2-40B4-BE49-F238E27FC236}">
                <a16:creationId xmlns:a16="http://schemas.microsoft.com/office/drawing/2014/main" id="{814936A5-E361-4827-B523-8C3DAB15D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022" y="419819"/>
            <a:ext cx="2964612" cy="2964612"/>
          </a:xfrm>
          <a:prstGeom prst="rect">
            <a:avLst/>
          </a:prstGeom>
        </p:spPr>
      </p:pic>
    </p:spTree>
    <p:extLst>
      <p:ext uri="{BB962C8B-B14F-4D97-AF65-F5344CB8AC3E}">
        <p14:creationId xmlns:p14="http://schemas.microsoft.com/office/powerpoint/2010/main" val="1453628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85C4-F0EB-4147-959C-69EF6C4FC634}"/>
              </a:ext>
            </a:extLst>
          </p:cNvPr>
          <p:cNvSpPr txBox="1"/>
          <p:nvPr/>
        </p:nvSpPr>
        <p:spPr>
          <a:xfrm>
            <a:off x="1132937" y="3870385"/>
            <a:ext cx="10052648" cy="209288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Chloe</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Chloe, a beautiful beagle mix, was seizing uncontrollably when she was brought to the hospital.  Her family opted for euthanasia over treatment.  We were contacted just as Chloe was sedated to be euthanized, and we immediately took Chloe under our care.  After testing, Chloe was diagnosed with epilepsy, and with medication, she has not had a seizure since!</a:t>
            </a:r>
          </a:p>
          <a:p>
            <a:endParaRPr lang="en-US" dirty="0"/>
          </a:p>
        </p:txBody>
      </p:sp>
      <p:pic>
        <p:nvPicPr>
          <p:cNvPr id="4" name="Picture 3" descr="A brown and black dog lying on the ground&#10;&#10;Description automatically generated">
            <a:extLst>
              <a:ext uri="{FF2B5EF4-FFF2-40B4-BE49-F238E27FC236}">
                <a16:creationId xmlns:a16="http://schemas.microsoft.com/office/drawing/2014/main" id="{454F5008-4081-4B4D-9916-1C16E52EF400}"/>
              </a:ext>
            </a:extLst>
          </p:cNvPr>
          <p:cNvPicPr>
            <a:picLocks noChangeAspect="1"/>
          </p:cNvPicPr>
          <p:nvPr/>
        </p:nvPicPr>
        <p:blipFill rotWithShape="1">
          <a:blip r:embed="rId2">
            <a:extLst>
              <a:ext uri="{28A0092B-C50C-407E-A947-70E740481C1C}">
                <a14:useLocalDpi xmlns:a14="http://schemas.microsoft.com/office/drawing/2010/main" val="0"/>
              </a:ext>
            </a:extLst>
          </a:blip>
          <a:srcRect r="14403" b="12453"/>
          <a:stretch/>
        </p:blipFill>
        <p:spPr>
          <a:xfrm>
            <a:off x="908649" y="664735"/>
            <a:ext cx="4553871" cy="3493197"/>
          </a:xfrm>
          <a:prstGeom prst="rect">
            <a:avLst/>
          </a:prstGeom>
        </p:spPr>
      </p:pic>
      <p:pic>
        <p:nvPicPr>
          <p:cNvPr id="6" name="Picture 5" descr="A brown and black dog sitting in the grass&#10;&#10;Description automatically generated">
            <a:extLst>
              <a:ext uri="{FF2B5EF4-FFF2-40B4-BE49-F238E27FC236}">
                <a16:creationId xmlns:a16="http://schemas.microsoft.com/office/drawing/2014/main" id="{48438950-8318-4921-B490-90D8D687B191}"/>
              </a:ext>
            </a:extLst>
          </p:cNvPr>
          <p:cNvPicPr>
            <a:picLocks noChangeAspect="1"/>
          </p:cNvPicPr>
          <p:nvPr/>
        </p:nvPicPr>
        <p:blipFill rotWithShape="1">
          <a:blip r:embed="rId3">
            <a:extLst>
              <a:ext uri="{28A0092B-C50C-407E-A947-70E740481C1C}">
                <a14:useLocalDpi xmlns:a14="http://schemas.microsoft.com/office/drawing/2010/main" val="0"/>
              </a:ext>
            </a:extLst>
          </a:blip>
          <a:srcRect t="6121" b="13047"/>
          <a:stretch/>
        </p:blipFill>
        <p:spPr>
          <a:xfrm>
            <a:off x="7533736" y="664735"/>
            <a:ext cx="3306098" cy="3563173"/>
          </a:xfrm>
          <a:prstGeom prst="rect">
            <a:avLst/>
          </a:prstGeom>
        </p:spPr>
      </p:pic>
    </p:spTree>
    <p:extLst>
      <p:ext uri="{BB962C8B-B14F-4D97-AF65-F5344CB8AC3E}">
        <p14:creationId xmlns:p14="http://schemas.microsoft.com/office/powerpoint/2010/main" val="4287274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AE130-F811-422C-8409-ECE1FC3D886E}"/>
              </a:ext>
            </a:extLst>
          </p:cNvPr>
          <p:cNvSpPr txBox="1"/>
          <p:nvPr/>
        </p:nvSpPr>
        <p:spPr>
          <a:xfrm>
            <a:off x="1132937" y="3600088"/>
            <a:ext cx="10052648" cy="264687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Louie</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Louie, a tiny 8-week-old Frenchie with pneumonia, was helplessly lying in a cage, waiting to be euthanized by his owners because they declined to provide the medical care he needed to live.  At only 5 pounds, Louie had a long, hard fight ahead.  But, once we saw him playing after days of not able to move without great effort, we knew he was going to be okay!  It took Louie extensive hospitalization to clear the infection due to his tiny size and a narrow trachea.  Louie was able to recover from pneumonia and is now an active, sweet puppy.  Louie was adopted by one of the doctors who cared for him. </a:t>
            </a:r>
          </a:p>
        </p:txBody>
      </p:sp>
      <p:pic>
        <p:nvPicPr>
          <p:cNvPr id="4" name="Picture 3" descr="A dog lying on a pink blanket&#10;&#10;Description automatically generated">
            <a:extLst>
              <a:ext uri="{FF2B5EF4-FFF2-40B4-BE49-F238E27FC236}">
                <a16:creationId xmlns:a16="http://schemas.microsoft.com/office/drawing/2014/main" id="{CA5CCBE3-A701-406F-B3C9-A9AF960EE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362" y="380282"/>
            <a:ext cx="3625970" cy="3625970"/>
          </a:xfrm>
          <a:prstGeom prst="rect">
            <a:avLst/>
          </a:prstGeom>
        </p:spPr>
      </p:pic>
      <p:pic>
        <p:nvPicPr>
          <p:cNvPr id="6" name="Picture 5" descr="A dog looking at the camera&#10;&#10;Description automatically generated">
            <a:extLst>
              <a:ext uri="{FF2B5EF4-FFF2-40B4-BE49-F238E27FC236}">
                <a16:creationId xmlns:a16="http://schemas.microsoft.com/office/drawing/2014/main" id="{C183333C-9D18-407A-A592-D353CB072404}"/>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r="12842"/>
          <a:stretch/>
        </p:blipFill>
        <p:spPr>
          <a:xfrm>
            <a:off x="7448433" y="380282"/>
            <a:ext cx="3650887" cy="3625970"/>
          </a:xfrm>
          <a:prstGeom prst="rect">
            <a:avLst/>
          </a:prstGeom>
        </p:spPr>
      </p:pic>
    </p:spTree>
    <p:extLst>
      <p:ext uri="{BB962C8B-B14F-4D97-AF65-F5344CB8AC3E}">
        <p14:creationId xmlns:p14="http://schemas.microsoft.com/office/powerpoint/2010/main" val="779793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16382-EAB1-482F-88E4-829EFD304CE9}"/>
              </a:ext>
            </a:extLst>
          </p:cNvPr>
          <p:cNvSpPr txBox="1"/>
          <p:nvPr/>
        </p:nvSpPr>
        <p:spPr>
          <a:xfrm>
            <a:off x="1236454" y="4037155"/>
            <a:ext cx="10052648" cy="153888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Charlie</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Charlie was abandoned bleeding at the front doors of our shelter by a masked person who then sped off.  Charlie was rushed to the hospital and treated for a respiratory infection and was soon adopted by a loving family!</a:t>
            </a:r>
          </a:p>
        </p:txBody>
      </p:sp>
      <p:pic>
        <p:nvPicPr>
          <p:cNvPr id="4" name="Picture 3" descr="A cat looking at a dog&#10;&#10;Description automatically generated">
            <a:extLst>
              <a:ext uri="{FF2B5EF4-FFF2-40B4-BE49-F238E27FC236}">
                <a16:creationId xmlns:a16="http://schemas.microsoft.com/office/drawing/2014/main" id="{571B353C-4B27-4844-A3A5-661E84287FCB}"/>
              </a:ext>
            </a:extLst>
          </p:cNvPr>
          <p:cNvPicPr>
            <a:picLocks noChangeAspect="1"/>
          </p:cNvPicPr>
          <p:nvPr/>
        </p:nvPicPr>
        <p:blipFill rotWithShape="1">
          <a:blip r:embed="rId2">
            <a:extLst>
              <a:ext uri="{28A0092B-C50C-407E-A947-70E740481C1C}">
                <a14:useLocalDpi xmlns:a14="http://schemas.microsoft.com/office/drawing/2010/main" val="0"/>
              </a:ext>
            </a:extLst>
          </a:blip>
          <a:srcRect l="30818" r="33648"/>
          <a:stretch/>
        </p:blipFill>
        <p:spPr>
          <a:xfrm>
            <a:off x="1431985" y="904333"/>
            <a:ext cx="3621727" cy="3397370"/>
          </a:xfrm>
          <a:prstGeom prst="rect">
            <a:avLst/>
          </a:prstGeom>
        </p:spPr>
      </p:pic>
      <p:pic>
        <p:nvPicPr>
          <p:cNvPr id="6" name="Picture 5" descr="A cat lying on a blue blanket&#10;&#10;Description automatically generated">
            <a:extLst>
              <a:ext uri="{FF2B5EF4-FFF2-40B4-BE49-F238E27FC236}">
                <a16:creationId xmlns:a16="http://schemas.microsoft.com/office/drawing/2014/main" id="{45AC4F98-1F15-443D-9396-FB93A654F654}"/>
              </a:ext>
            </a:extLst>
          </p:cNvPr>
          <p:cNvPicPr>
            <a:picLocks noChangeAspect="1"/>
          </p:cNvPicPr>
          <p:nvPr/>
        </p:nvPicPr>
        <p:blipFill rotWithShape="1">
          <a:blip r:embed="rId3">
            <a:extLst>
              <a:ext uri="{28A0092B-C50C-407E-A947-70E740481C1C}">
                <a14:useLocalDpi xmlns:a14="http://schemas.microsoft.com/office/drawing/2010/main" val="0"/>
              </a:ext>
            </a:extLst>
          </a:blip>
          <a:srcRect l="5707" r="10023"/>
          <a:stretch/>
        </p:blipFill>
        <p:spPr>
          <a:xfrm>
            <a:off x="7188680" y="904333"/>
            <a:ext cx="3817258" cy="3397369"/>
          </a:xfrm>
          <a:prstGeom prst="rect">
            <a:avLst/>
          </a:prstGeom>
        </p:spPr>
      </p:pic>
    </p:spTree>
    <p:extLst>
      <p:ext uri="{BB962C8B-B14F-4D97-AF65-F5344CB8AC3E}">
        <p14:creationId xmlns:p14="http://schemas.microsoft.com/office/powerpoint/2010/main" val="258325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9EE3B7-5C00-4FED-B7AF-1419ABA65F34}"/>
              </a:ext>
            </a:extLst>
          </p:cNvPr>
          <p:cNvPicPr>
            <a:picLocks noGrp="1" noChangeAspect="1"/>
          </p:cNvPicPr>
          <p:nvPr>
            <p:ph idx="1"/>
          </p:nvPr>
        </p:nvPicPr>
        <p:blipFill>
          <a:blip r:embed="rId2"/>
          <a:stretch>
            <a:fillRect/>
          </a:stretch>
        </p:blipFill>
        <p:spPr>
          <a:xfrm>
            <a:off x="50800" y="245576"/>
            <a:ext cx="12141053" cy="6314882"/>
          </a:xfrm>
          <a:prstGeom prst="rect">
            <a:avLst/>
          </a:prstGeom>
        </p:spPr>
      </p:pic>
    </p:spTree>
    <p:extLst>
      <p:ext uri="{BB962C8B-B14F-4D97-AF65-F5344CB8AC3E}">
        <p14:creationId xmlns:p14="http://schemas.microsoft.com/office/powerpoint/2010/main" val="2585933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71B45-B3C1-408A-ADA4-B094A12CAD0B}"/>
              </a:ext>
            </a:extLst>
          </p:cNvPr>
          <p:cNvSpPr txBox="1"/>
          <p:nvPr/>
        </p:nvSpPr>
        <p:spPr>
          <a:xfrm>
            <a:off x="1276710" y="4439721"/>
            <a:ext cx="10052648" cy="126188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Oreo</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Oreo was abandoned in a high kill shelter as a tiny kitten with hind-end paralysis.  Oreo’s injuries have caused permanent damage, but with specialized care, he can live a playful and happy life. </a:t>
            </a:r>
          </a:p>
        </p:txBody>
      </p:sp>
      <p:pic>
        <p:nvPicPr>
          <p:cNvPr id="4" name="Picture 3" descr="A cat that is looking at the camera&#10;&#10;Description automatically generated">
            <a:extLst>
              <a:ext uri="{FF2B5EF4-FFF2-40B4-BE49-F238E27FC236}">
                <a16:creationId xmlns:a16="http://schemas.microsoft.com/office/drawing/2014/main" id="{97024882-F5EA-493E-90E1-799DC212816D}"/>
              </a:ext>
            </a:extLst>
          </p:cNvPr>
          <p:cNvPicPr>
            <a:picLocks noChangeAspect="1"/>
          </p:cNvPicPr>
          <p:nvPr/>
        </p:nvPicPr>
        <p:blipFill rotWithShape="1">
          <a:blip r:embed="rId2">
            <a:extLst>
              <a:ext uri="{28A0092B-C50C-407E-A947-70E740481C1C}">
                <a14:useLocalDpi xmlns:a14="http://schemas.microsoft.com/office/drawing/2010/main" val="0"/>
              </a:ext>
            </a:extLst>
          </a:blip>
          <a:srcRect t="8721" r="16681" b="19581"/>
          <a:stretch/>
        </p:blipFill>
        <p:spPr>
          <a:xfrm>
            <a:off x="4928560" y="730370"/>
            <a:ext cx="2806460" cy="3220026"/>
          </a:xfrm>
          <a:prstGeom prst="rect">
            <a:avLst/>
          </a:prstGeom>
        </p:spPr>
      </p:pic>
      <p:pic>
        <p:nvPicPr>
          <p:cNvPr id="6" name="Picture 5" descr="A cat with its mouth open&#10;&#10;Description automatically generated">
            <a:extLst>
              <a:ext uri="{FF2B5EF4-FFF2-40B4-BE49-F238E27FC236}">
                <a16:creationId xmlns:a16="http://schemas.microsoft.com/office/drawing/2014/main" id="{F985AC02-6E09-407B-8322-A2301DE95DD8}"/>
              </a:ext>
            </a:extLst>
          </p:cNvPr>
          <p:cNvPicPr>
            <a:picLocks noChangeAspect="1"/>
          </p:cNvPicPr>
          <p:nvPr/>
        </p:nvPicPr>
        <p:blipFill rotWithShape="1">
          <a:blip r:embed="rId3">
            <a:extLst>
              <a:ext uri="{28A0092B-C50C-407E-A947-70E740481C1C}">
                <a14:useLocalDpi xmlns:a14="http://schemas.microsoft.com/office/drawing/2010/main" val="0"/>
              </a:ext>
            </a:extLst>
          </a:blip>
          <a:srcRect l="7095" t="7715" r="6894" b="6247"/>
          <a:stretch/>
        </p:blipFill>
        <p:spPr>
          <a:xfrm>
            <a:off x="1276710" y="726057"/>
            <a:ext cx="3430388" cy="4140680"/>
          </a:xfrm>
          <a:prstGeom prst="rect">
            <a:avLst/>
          </a:prstGeom>
        </p:spPr>
      </p:pic>
      <p:pic>
        <p:nvPicPr>
          <p:cNvPr id="8" name="Picture 7" descr="A white cat with its mouth open&#10;&#10;Description automatically generated">
            <a:extLst>
              <a:ext uri="{FF2B5EF4-FFF2-40B4-BE49-F238E27FC236}">
                <a16:creationId xmlns:a16="http://schemas.microsoft.com/office/drawing/2014/main" id="{A840900C-91E7-450C-B217-47609ADE1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320" y="726057"/>
            <a:ext cx="3111261" cy="4148348"/>
          </a:xfrm>
          <a:prstGeom prst="rect">
            <a:avLst/>
          </a:prstGeom>
        </p:spPr>
      </p:pic>
    </p:spTree>
    <p:extLst>
      <p:ext uri="{BB962C8B-B14F-4D97-AF65-F5344CB8AC3E}">
        <p14:creationId xmlns:p14="http://schemas.microsoft.com/office/powerpoint/2010/main" val="55575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89A8A-3C9C-4AEE-A445-E3B6F2464DD9}"/>
              </a:ext>
            </a:extLst>
          </p:cNvPr>
          <p:cNvSpPr txBox="1"/>
          <p:nvPr/>
        </p:nvSpPr>
        <p:spPr>
          <a:xfrm>
            <a:off x="437072" y="3209019"/>
            <a:ext cx="11317856" cy="320087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Woody</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Woody was paralyzed upon rescue, but now can walk again because RBARI immediately intervened to provide the extensive surgery needed to give him a chance at a life of freedom and mobility</a:t>
            </a:r>
            <a:r>
              <a:rPr lang="en-US" b="1"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Woody had been passed from home to home after his owner passed away unexpectedly.  He was in a temporary placement with family when tragedy struck.  Woody jumped off the bed while playing and could not get up or walk.  He was rendered paralyzed.  Without immediate surgery, Woody would never walk again.  Within a day, RBARI had taken Woody under our care and he had the surgery he needed to be able to walk again.  Because of the availability of emergency medical funding, Woody now is walking, and even has a chance to run again.  Woody is receiving physical therapy and rehabilitation and each day is making improvements.  We look forward to the day when he is running around his forever home! </a:t>
            </a:r>
          </a:p>
        </p:txBody>
      </p:sp>
      <p:pic>
        <p:nvPicPr>
          <p:cNvPr id="4" name="Picture 3" descr="A brown and white dog looking at the camera&#10;&#10;Description automatically generated">
            <a:extLst>
              <a:ext uri="{FF2B5EF4-FFF2-40B4-BE49-F238E27FC236}">
                <a16:creationId xmlns:a16="http://schemas.microsoft.com/office/drawing/2014/main" id="{E12CD7D9-77FC-4792-A096-3E90DA6A1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22" y="448238"/>
            <a:ext cx="2561844" cy="3202305"/>
          </a:xfrm>
          <a:prstGeom prst="rect">
            <a:avLst/>
          </a:prstGeom>
        </p:spPr>
      </p:pic>
      <p:pic>
        <p:nvPicPr>
          <p:cNvPr id="6" name="Picture 5" descr="A small brown and white dog&#10;&#10;Description automatically generated">
            <a:extLst>
              <a:ext uri="{FF2B5EF4-FFF2-40B4-BE49-F238E27FC236}">
                <a16:creationId xmlns:a16="http://schemas.microsoft.com/office/drawing/2014/main" id="{5017A251-7B0E-4DB3-8B7E-5F63A1FA5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498" y="448760"/>
            <a:ext cx="4001578" cy="3201263"/>
          </a:xfrm>
          <a:prstGeom prst="rect">
            <a:avLst/>
          </a:prstGeom>
        </p:spPr>
      </p:pic>
    </p:spTree>
    <p:extLst>
      <p:ext uri="{BB962C8B-B14F-4D97-AF65-F5344CB8AC3E}">
        <p14:creationId xmlns:p14="http://schemas.microsoft.com/office/powerpoint/2010/main" val="153306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EC736-A094-4945-800D-7219CB272780}"/>
              </a:ext>
            </a:extLst>
          </p:cNvPr>
          <p:cNvSpPr txBox="1"/>
          <p:nvPr/>
        </p:nvSpPr>
        <p:spPr>
          <a:xfrm>
            <a:off x="1276710" y="4439721"/>
            <a:ext cx="10052648" cy="153888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Annie</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Annie was rescued from a high kill shelter as a tiny kitten.  Her eye was badly infected and could not be saved.  Annie was hospitalized and had surgery to remove the eye.  She now is a happy, playful kitten who has no idea that she is different. </a:t>
            </a:r>
          </a:p>
        </p:txBody>
      </p:sp>
      <p:pic>
        <p:nvPicPr>
          <p:cNvPr id="4" name="Picture 3" descr="A cat sitting on a black background&#10;&#10;Description automatically generated">
            <a:extLst>
              <a:ext uri="{FF2B5EF4-FFF2-40B4-BE49-F238E27FC236}">
                <a16:creationId xmlns:a16="http://schemas.microsoft.com/office/drawing/2014/main" id="{6731EC75-80C6-4288-BAC2-69603FEDA8D3}"/>
              </a:ext>
            </a:extLst>
          </p:cNvPr>
          <p:cNvPicPr>
            <a:picLocks noChangeAspect="1"/>
          </p:cNvPicPr>
          <p:nvPr/>
        </p:nvPicPr>
        <p:blipFill rotWithShape="1">
          <a:blip r:embed="rId2">
            <a:extLst>
              <a:ext uri="{28A0092B-C50C-407E-A947-70E740481C1C}">
                <a14:useLocalDpi xmlns:a14="http://schemas.microsoft.com/office/drawing/2010/main" val="0"/>
              </a:ext>
            </a:extLst>
          </a:blip>
          <a:srcRect t="4067" b="14451"/>
          <a:stretch/>
        </p:blipFill>
        <p:spPr>
          <a:xfrm>
            <a:off x="1903161" y="517124"/>
            <a:ext cx="3071404" cy="4250410"/>
          </a:xfrm>
          <a:prstGeom prst="rect">
            <a:avLst/>
          </a:prstGeom>
        </p:spPr>
      </p:pic>
      <p:pic>
        <p:nvPicPr>
          <p:cNvPr id="6" name="Picture 5" descr="A cat sitting on a white background&#10;&#10;Description automatically generated">
            <a:extLst>
              <a:ext uri="{FF2B5EF4-FFF2-40B4-BE49-F238E27FC236}">
                <a16:creationId xmlns:a16="http://schemas.microsoft.com/office/drawing/2014/main" id="{824A0194-C341-4D1C-9263-FC9556D7B27D}"/>
              </a:ext>
            </a:extLst>
          </p:cNvPr>
          <p:cNvPicPr>
            <a:picLocks noChangeAspect="1"/>
          </p:cNvPicPr>
          <p:nvPr/>
        </p:nvPicPr>
        <p:blipFill rotWithShape="1">
          <a:blip r:embed="rId3">
            <a:extLst>
              <a:ext uri="{28A0092B-C50C-407E-A947-70E740481C1C}">
                <a14:useLocalDpi xmlns:a14="http://schemas.microsoft.com/office/drawing/2010/main" val="0"/>
              </a:ext>
            </a:extLst>
          </a:blip>
          <a:srcRect l="35811"/>
          <a:stretch/>
        </p:blipFill>
        <p:spPr>
          <a:xfrm>
            <a:off x="7246907" y="517124"/>
            <a:ext cx="4092423" cy="4250410"/>
          </a:xfrm>
          <a:prstGeom prst="rect">
            <a:avLst/>
          </a:prstGeom>
        </p:spPr>
      </p:pic>
    </p:spTree>
    <p:extLst>
      <p:ext uri="{BB962C8B-B14F-4D97-AF65-F5344CB8AC3E}">
        <p14:creationId xmlns:p14="http://schemas.microsoft.com/office/powerpoint/2010/main" val="140097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37B95-A158-4F73-BB7C-A861CDB2A19F}"/>
              </a:ext>
            </a:extLst>
          </p:cNvPr>
          <p:cNvSpPr txBox="1"/>
          <p:nvPr/>
        </p:nvSpPr>
        <p:spPr>
          <a:xfrm>
            <a:off x="1259457" y="3973894"/>
            <a:ext cx="10052648" cy="2092881"/>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Bear</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Tragically hit by a car and given up by his family in his moment of need, Bear's future looked bleak.  But, just as quickly as he was abandoned, Bear was welcomed into the arms of RBARI and given a second chance at life.  Bear had a break in his front left ulna and was scraped and bruised from head to toe. Bear enjoyed cuddling and stole the heart of everyone he met, so it was no wonder that this sweet boy found a forever home in now time!  </a:t>
            </a:r>
          </a:p>
        </p:txBody>
      </p:sp>
      <p:pic>
        <p:nvPicPr>
          <p:cNvPr id="5" name="Picture 4" descr="A close up of a dog&#10;&#10;Description automatically generated">
            <a:extLst>
              <a:ext uri="{FF2B5EF4-FFF2-40B4-BE49-F238E27FC236}">
                <a16:creationId xmlns:a16="http://schemas.microsoft.com/office/drawing/2014/main" id="{0B4F7E45-763D-409D-9862-C42A6261F6C2}"/>
              </a:ext>
            </a:extLst>
          </p:cNvPr>
          <p:cNvPicPr>
            <a:picLocks noChangeAspect="1"/>
          </p:cNvPicPr>
          <p:nvPr/>
        </p:nvPicPr>
        <p:blipFill rotWithShape="1">
          <a:blip r:embed="rId2">
            <a:extLst>
              <a:ext uri="{28A0092B-C50C-407E-A947-70E740481C1C}">
                <a14:useLocalDpi xmlns:a14="http://schemas.microsoft.com/office/drawing/2010/main" val="0"/>
              </a:ext>
            </a:extLst>
          </a:blip>
          <a:srcRect l="8616" t="11321"/>
          <a:stretch/>
        </p:blipFill>
        <p:spPr>
          <a:xfrm>
            <a:off x="1121434" y="749068"/>
            <a:ext cx="4209656" cy="3063807"/>
          </a:xfrm>
          <a:prstGeom prst="rect">
            <a:avLst/>
          </a:prstGeom>
        </p:spPr>
      </p:pic>
      <p:pic>
        <p:nvPicPr>
          <p:cNvPr id="7" name="Picture 6" descr="A small black dog looking at the camera&#10;&#10;Description automatically generated">
            <a:extLst>
              <a:ext uri="{FF2B5EF4-FFF2-40B4-BE49-F238E27FC236}">
                <a16:creationId xmlns:a16="http://schemas.microsoft.com/office/drawing/2014/main" id="{BC64ADB2-8DEB-496A-BEBE-A366D89F0B74}"/>
              </a:ext>
            </a:extLst>
          </p:cNvPr>
          <p:cNvPicPr>
            <a:picLocks noChangeAspect="1"/>
          </p:cNvPicPr>
          <p:nvPr/>
        </p:nvPicPr>
        <p:blipFill rotWithShape="1">
          <a:blip r:embed="rId3">
            <a:extLst>
              <a:ext uri="{28A0092B-C50C-407E-A947-70E740481C1C}">
                <a14:useLocalDpi xmlns:a14="http://schemas.microsoft.com/office/drawing/2010/main" val="0"/>
              </a:ext>
            </a:extLst>
          </a:blip>
          <a:srcRect t="3522" b="3397"/>
          <a:stretch/>
        </p:blipFill>
        <p:spPr>
          <a:xfrm>
            <a:off x="8096842" y="749068"/>
            <a:ext cx="2973724" cy="3690660"/>
          </a:xfrm>
          <a:prstGeom prst="rect">
            <a:avLst/>
          </a:prstGeom>
        </p:spPr>
      </p:pic>
    </p:spTree>
    <p:extLst>
      <p:ext uri="{BB962C8B-B14F-4D97-AF65-F5344CB8AC3E}">
        <p14:creationId xmlns:p14="http://schemas.microsoft.com/office/powerpoint/2010/main" val="352644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50E22-EC65-43E7-89E2-637E11B87D60}"/>
              </a:ext>
            </a:extLst>
          </p:cNvPr>
          <p:cNvSpPr txBox="1"/>
          <p:nvPr/>
        </p:nvSpPr>
        <p:spPr>
          <a:xfrm>
            <a:off x="1259457" y="3973894"/>
            <a:ext cx="10052648" cy="236988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Benji</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Benji, a 4-month-old terrier / border collie mix puppy, was surrendered to RBARI by his owners after he began having seizures after receiving his initial vaccinations at a vet clinic.  We immediately brought Benji to the emergency hospital to determine the cause of his seizures.  He was diagnosed with GME, an autoimmune condition.  He will be on immunosuppressive medication.  Benji is currently at RBARI, seeking a foster or foster to adopt home.  He is only 6 month old and an active puppy looking forward to finding his forever!</a:t>
            </a:r>
          </a:p>
        </p:txBody>
      </p:sp>
      <p:pic>
        <p:nvPicPr>
          <p:cNvPr id="4" name="Picture 3" descr="A dog lying on a blanket&#10;&#10;Description automatically generated">
            <a:extLst>
              <a:ext uri="{FF2B5EF4-FFF2-40B4-BE49-F238E27FC236}">
                <a16:creationId xmlns:a16="http://schemas.microsoft.com/office/drawing/2014/main" id="{BAEA5EF2-0FC0-42C7-89A1-2C4CBFFFF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944" y="609592"/>
            <a:ext cx="4485736" cy="3364302"/>
          </a:xfrm>
          <a:prstGeom prst="rect">
            <a:avLst/>
          </a:prstGeom>
        </p:spPr>
      </p:pic>
      <p:pic>
        <p:nvPicPr>
          <p:cNvPr id="6" name="Picture 5" descr="A dog lying on a sofa&#10;&#10;Description automatically generated">
            <a:extLst>
              <a:ext uri="{FF2B5EF4-FFF2-40B4-BE49-F238E27FC236}">
                <a16:creationId xmlns:a16="http://schemas.microsoft.com/office/drawing/2014/main" id="{89C26160-397B-4C67-BCE5-C37B9B11F4FD}"/>
              </a:ext>
            </a:extLst>
          </p:cNvPr>
          <p:cNvPicPr>
            <a:picLocks noChangeAspect="1"/>
          </p:cNvPicPr>
          <p:nvPr/>
        </p:nvPicPr>
        <p:blipFill rotWithShape="1">
          <a:blip r:embed="rId3">
            <a:extLst>
              <a:ext uri="{28A0092B-C50C-407E-A947-70E740481C1C}">
                <a14:useLocalDpi xmlns:a14="http://schemas.microsoft.com/office/drawing/2010/main" val="0"/>
              </a:ext>
            </a:extLst>
          </a:blip>
          <a:srcRect t="18365" r="23082"/>
          <a:stretch/>
        </p:blipFill>
        <p:spPr>
          <a:xfrm>
            <a:off x="7936302" y="604698"/>
            <a:ext cx="3174520" cy="3369196"/>
          </a:xfrm>
          <a:prstGeom prst="rect">
            <a:avLst/>
          </a:prstGeom>
        </p:spPr>
      </p:pic>
    </p:spTree>
    <p:extLst>
      <p:ext uri="{BB962C8B-B14F-4D97-AF65-F5344CB8AC3E}">
        <p14:creationId xmlns:p14="http://schemas.microsoft.com/office/powerpoint/2010/main" val="54554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B3E911-AC7B-490F-AAB3-84C661D679B1}"/>
              </a:ext>
            </a:extLst>
          </p:cNvPr>
          <p:cNvSpPr txBox="1"/>
          <p:nvPr/>
        </p:nvSpPr>
        <p:spPr>
          <a:xfrm>
            <a:off x="1259457" y="3973894"/>
            <a:ext cx="10052648" cy="153888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Chase</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Chase is</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beautiful, sweet cat who sadly faced euthanasia because of a curable urinary blockage that his owners declined to treat.  With treatment, Chase has recovered, and he won the heart of a friend he met at the hospital who has now adopted him!</a:t>
            </a:r>
          </a:p>
        </p:txBody>
      </p:sp>
      <p:pic>
        <p:nvPicPr>
          <p:cNvPr id="4" name="Picture 3" descr="A cat sitting in a bowl&#10;&#10;Description automatically generated">
            <a:extLst>
              <a:ext uri="{FF2B5EF4-FFF2-40B4-BE49-F238E27FC236}">
                <a16:creationId xmlns:a16="http://schemas.microsoft.com/office/drawing/2014/main" id="{23FAF0E1-E302-43B4-A169-F7CEDC82220C}"/>
              </a:ext>
            </a:extLst>
          </p:cNvPr>
          <p:cNvPicPr>
            <a:picLocks noChangeAspect="1"/>
          </p:cNvPicPr>
          <p:nvPr/>
        </p:nvPicPr>
        <p:blipFill rotWithShape="1">
          <a:blip r:embed="rId2">
            <a:extLst>
              <a:ext uri="{28A0092B-C50C-407E-A947-70E740481C1C}">
                <a14:useLocalDpi xmlns:a14="http://schemas.microsoft.com/office/drawing/2010/main" val="0"/>
              </a:ext>
            </a:extLst>
          </a:blip>
          <a:srcRect l="26287" r="13412"/>
          <a:stretch/>
        </p:blipFill>
        <p:spPr>
          <a:xfrm>
            <a:off x="1558505" y="866947"/>
            <a:ext cx="3669102" cy="3422646"/>
          </a:xfrm>
          <a:prstGeom prst="rect">
            <a:avLst/>
          </a:prstGeom>
        </p:spPr>
      </p:pic>
      <p:pic>
        <p:nvPicPr>
          <p:cNvPr id="6" name="Picture 5" descr="A cat sitting on a counter&#10;&#10;Description automatically generated">
            <a:extLst>
              <a:ext uri="{FF2B5EF4-FFF2-40B4-BE49-F238E27FC236}">
                <a16:creationId xmlns:a16="http://schemas.microsoft.com/office/drawing/2014/main" id="{24FFEB50-03C2-49A1-966E-B63D2C5D0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625" y="866947"/>
            <a:ext cx="4563528" cy="3422646"/>
          </a:xfrm>
          <a:prstGeom prst="rect">
            <a:avLst/>
          </a:prstGeom>
        </p:spPr>
      </p:pic>
    </p:spTree>
    <p:extLst>
      <p:ext uri="{BB962C8B-B14F-4D97-AF65-F5344CB8AC3E}">
        <p14:creationId xmlns:p14="http://schemas.microsoft.com/office/powerpoint/2010/main" val="3088393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466BA-7D84-462E-8438-34517AD8D4DD}"/>
              </a:ext>
            </a:extLst>
          </p:cNvPr>
          <p:cNvSpPr txBox="1"/>
          <p:nvPr/>
        </p:nvSpPr>
        <p:spPr>
          <a:xfrm>
            <a:off x="1132936" y="3237774"/>
            <a:ext cx="10052648" cy="320087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April</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April was found, limping around an inner-city neighborhood on 3 legs struggling to take care of her two small kittens.  She was docile and sweet, easily picked up and placed in a carrier, despite her pain.  When she reached the hospital, April was relieved for help, but nervous.  Sadly, April's leg could not be saved and required amputation.  We soon realized that she had babies out there and went back for her two beautiful 7 week old kittens.  At just 8 months old, April had suffered a tragic injury and birthed and cared for two beautiful babies.  One of the doctors caring for April has fallen in love with her gentle, loving nature, and is fostering her with the intent to adopt. April is healing in the best hands possible and her kittens, Valentina and Vivienne, are warming up nicely to their new friends at the shelter and will soon be available for adoption!  </a:t>
            </a:r>
          </a:p>
        </p:txBody>
      </p:sp>
      <p:pic>
        <p:nvPicPr>
          <p:cNvPr id="4" name="Picture 3" descr="A grey and white cat lying on the ground&#10;&#10;Description automatically generated">
            <a:extLst>
              <a:ext uri="{FF2B5EF4-FFF2-40B4-BE49-F238E27FC236}">
                <a16:creationId xmlns:a16="http://schemas.microsoft.com/office/drawing/2014/main" id="{56277955-A2EC-461D-9B2B-CDDBC3AB8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112" y="825738"/>
            <a:ext cx="4699473" cy="2349737"/>
          </a:xfrm>
          <a:prstGeom prst="rect">
            <a:avLst/>
          </a:prstGeom>
        </p:spPr>
      </p:pic>
      <p:pic>
        <p:nvPicPr>
          <p:cNvPr id="6" name="Picture 5" descr="A cat that is looking at the camera&#10;&#10;Description automatically generated">
            <a:extLst>
              <a:ext uri="{FF2B5EF4-FFF2-40B4-BE49-F238E27FC236}">
                <a16:creationId xmlns:a16="http://schemas.microsoft.com/office/drawing/2014/main" id="{A95DB69C-5D26-452B-9BF4-5FC5DC548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367" y="825738"/>
            <a:ext cx="2169184" cy="2892245"/>
          </a:xfrm>
          <a:prstGeom prst="rect">
            <a:avLst/>
          </a:prstGeom>
        </p:spPr>
      </p:pic>
      <p:pic>
        <p:nvPicPr>
          <p:cNvPr id="8" name="Picture 7" descr="A cat sitting on a table&#10;&#10;Description automatically generated">
            <a:extLst>
              <a:ext uri="{FF2B5EF4-FFF2-40B4-BE49-F238E27FC236}">
                <a16:creationId xmlns:a16="http://schemas.microsoft.com/office/drawing/2014/main" id="{DBBC706B-B5AB-4D8D-8598-4F0A35C7C524}"/>
              </a:ext>
            </a:extLst>
          </p:cNvPr>
          <p:cNvPicPr>
            <a:picLocks noChangeAspect="1"/>
          </p:cNvPicPr>
          <p:nvPr/>
        </p:nvPicPr>
        <p:blipFill rotWithShape="1">
          <a:blip r:embed="rId4">
            <a:extLst>
              <a:ext uri="{28A0092B-C50C-407E-A947-70E740481C1C}">
                <a14:useLocalDpi xmlns:a14="http://schemas.microsoft.com/office/drawing/2010/main" val="0"/>
              </a:ext>
            </a:extLst>
          </a:blip>
          <a:srcRect l="19717" t="14481" r="12782"/>
          <a:stretch/>
        </p:blipFill>
        <p:spPr>
          <a:xfrm>
            <a:off x="3490836" y="825738"/>
            <a:ext cx="2315518" cy="2200227"/>
          </a:xfrm>
          <a:prstGeom prst="rect">
            <a:avLst/>
          </a:prstGeom>
        </p:spPr>
      </p:pic>
    </p:spTree>
    <p:extLst>
      <p:ext uri="{BB962C8B-B14F-4D97-AF65-F5344CB8AC3E}">
        <p14:creationId xmlns:p14="http://schemas.microsoft.com/office/powerpoint/2010/main" val="269347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D16E4A-04FF-4A38-92BF-E1BB789E509F}"/>
              </a:ext>
            </a:extLst>
          </p:cNvPr>
          <p:cNvSpPr txBox="1"/>
          <p:nvPr/>
        </p:nvSpPr>
        <p:spPr>
          <a:xfrm>
            <a:off x="646981" y="3312536"/>
            <a:ext cx="10898038" cy="320087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Ripley</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A feral young mom who had just given birth was found huddled against the side of a house with her 3 newborn kittens, trying to keep them warm on a rainy, unusually cold night.  The babies had little chance of survival, and the mom appeared to be just a kitten herself.  But, then, an amazing thing happened.  They were spotted by a family who contacted RBARI, and within hours this tiny little family was safe and warm.  We opened our doors at midnight to welcome this little family who may not have survived the night.  Despite being a scared, feral cat in a busy shelter environment, this mama’s instincts have remained strong, as she nurses and cares for her babies.  She was gifted the name Ripley, and is beginning to trust the staff members caring for her.  The babies will be raised at RBARI then adopted out, and we will work with Ripley to see if she is adoptable or in need of a barn home.</a:t>
            </a:r>
          </a:p>
        </p:txBody>
      </p:sp>
      <p:pic>
        <p:nvPicPr>
          <p:cNvPr id="4" name="Picture 3" descr="A person holding a cat&#10;&#10;Description automatically generated">
            <a:extLst>
              <a:ext uri="{FF2B5EF4-FFF2-40B4-BE49-F238E27FC236}">
                <a16:creationId xmlns:a16="http://schemas.microsoft.com/office/drawing/2014/main" id="{6137A82D-BBBE-4A45-9C13-B2B9B72C3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038" y="524773"/>
            <a:ext cx="3786996" cy="3029597"/>
          </a:xfrm>
          <a:prstGeom prst="rect">
            <a:avLst/>
          </a:prstGeom>
        </p:spPr>
      </p:pic>
      <p:pic>
        <p:nvPicPr>
          <p:cNvPr id="6" name="Picture 5" descr="A cat lying on a bed&#10;&#10;Description automatically generated">
            <a:extLst>
              <a:ext uri="{FF2B5EF4-FFF2-40B4-BE49-F238E27FC236}">
                <a16:creationId xmlns:a16="http://schemas.microsoft.com/office/drawing/2014/main" id="{4169CCF7-8037-42DF-BC47-39EF949BF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562" y="600973"/>
            <a:ext cx="3770702" cy="2828027"/>
          </a:xfrm>
          <a:prstGeom prst="rect">
            <a:avLst/>
          </a:prstGeom>
        </p:spPr>
      </p:pic>
    </p:spTree>
    <p:extLst>
      <p:ext uri="{BB962C8B-B14F-4D97-AF65-F5344CB8AC3E}">
        <p14:creationId xmlns:p14="http://schemas.microsoft.com/office/powerpoint/2010/main" val="1372300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061698-CC5D-4659-8B70-F4DD9076F9AF}"/>
              </a:ext>
            </a:extLst>
          </p:cNvPr>
          <p:cNvSpPr txBox="1"/>
          <p:nvPr/>
        </p:nvSpPr>
        <p:spPr>
          <a:xfrm>
            <a:off x="646981" y="3312536"/>
            <a:ext cx="10898038" cy="320087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Smiley</a:t>
            </a:r>
          </a:p>
          <a:p>
            <a:pPr algn="ctr"/>
            <a:endParaRPr lang="en-US" sz="2000" b="1"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Smiley was rescued from a local inner city animal control and rushed immediately to the hospital.  It was his second chance at life, but sadly Smiley was diagnosed with heart failure. Smiley is a 10 year old Pomeranian with very few teeth, but a great smile and a personality to match.  His heart murmur is severe.  Smiley doesn’t want you to know how sick he is – he puts on a good face, always so bright, friendly and happy!  He even loves taking his medication, triple therapy heart medication which he will need for life, and dances around for attention.  Smiley is desperately in need of a hospice home, where he can live out his days with a family of his own.  He will need a quiet environment so he doesn’t get too excited – he doesn’t know how weak his little heart is.  Lots of snuggles, lots of soft places to rest and lots of love is what this sweet boy is looking for! </a:t>
            </a:r>
          </a:p>
        </p:txBody>
      </p:sp>
      <p:pic>
        <p:nvPicPr>
          <p:cNvPr id="4" name="Picture 3" descr="A dog sitting on a bed&#10;&#10;Description automatically generated">
            <a:extLst>
              <a:ext uri="{FF2B5EF4-FFF2-40B4-BE49-F238E27FC236}">
                <a16:creationId xmlns:a16="http://schemas.microsoft.com/office/drawing/2014/main" id="{6C5663D3-563B-4A3B-B579-87C4A88144EB}"/>
              </a:ext>
            </a:extLst>
          </p:cNvPr>
          <p:cNvPicPr>
            <a:picLocks noChangeAspect="1"/>
          </p:cNvPicPr>
          <p:nvPr/>
        </p:nvPicPr>
        <p:blipFill rotWithShape="1">
          <a:blip r:embed="rId2">
            <a:extLst>
              <a:ext uri="{28A0092B-C50C-407E-A947-70E740481C1C}">
                <a14:useLocalDpi xmlns:a14="http://schemas.microsoft.com/office/drawing/2010/main" val="0"/>
              </a:ext>
            </a:extLst>
          </a:blip>
          <a:srcRect t="3188" b="19670"/>
          <a:stretch/>
        </p:blipFill>
        <p:spPr>
          <a:xfrm>
            <a:off x="1468448" y="494581"/>
            <a:ext cx="3219652" cy="3200876"/>
          </a:xfrm>
          <a:prstGeom prst="rect">
            <a:avLst/>
          </a:prstGeom>
        </p:spPr>
      </p:pic>
    </p:spTree>
    <p:extLst>
      <p:ext uri="{BB962C8B-B14F-4D97-AF65-F5344CB8AC3E}">
        <p14:creationId xmlns:p14="http://schemas.microsoft.com/office/powerpoint/2010/main" val="345501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og&#10;&#10;Description automatically generated">
            <a:extLst>
              <a:ext uri="{FF2B5EF4-FFF2-40B4-BE49-F238E27FC236}">
                <a16:creationId xmlns:a16="http://schemas.microsoft.com/office/drawing/2014/main" id="{41D98271-02E7-483B-AA81-A8CB4099D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765" y="3717745"/>
            <a:ext cx="3657601" cy="2926081"/>
          </a:xfrm>
          <a:prstGeom prst="rect">
            <a:avLst/>
          </a:prstGeom>
        </p:spPr>
      </p:pic>
      <p:sp>
        <p:nvSpPr>
          <p:cNvPr id="2" name="Title 1">
            <a:extLst>
              <a:ext uri="{FF2B5EF4-FFF2-40B4-BE49-F238E27FC236}">
                <a16:creationId xmlns:a16="http://schemas.microsoft.com/office/drawing/2014/main" id="{534F6D7C-4952-4E4B-9452-D057855E7FCE}"/>
              </a:ext>
            </a:extLst>
          </p:cNvPr>
          <p:cNvSpPr>
            <a:spLocks noGrp="1"/>
          </p:cNvSpPr>
          <p:nvPr>
            <p:ph type="ctrTitle"/>
          </p:nvPr>
        </p:nvSpPr>
        <p:spPr>
          <a:xfrm>
            <a:off x="1170373" y="-1376039"/>
            <a:ext cx="9851254" cy="4042623"/>
          </a:xfrm>
        </p:spPr>
        <p:txBody>
          <a:bodyPr>
            <a:normAutofit/>
          </a:bodyPr>
          <a:lstStyle/>
          <a:p>
            <a:r>
              <a:rPr lang="en-US" dirty="0"/>
              <a:t>Thank  you for caring and making the work we do possible. </a:t>
            </a:r>
          </a:p>
        </p:txBody>
      </p:sp>
      <p:pic>
        <p:nvPicPr>
          <p:cNvPr id="5" name="Picture 4" descr="A small brown and white dog&#10;&#10;Description automatically generated">
            <a:extLst>
              <a:ext uri="{FF2B5EF4-FFF2-40B4-BE49-F238E27FC236}">
                <a16:creationId xmlns:a16="http://schemas.microsoft.com/office/drawing/2014/main" id="{4445A866-125A-4913-B741-5631625A8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227" y="2071826"/>
            <a:ext cx="3657600" cy="4572000"/>
          </a:xfrm>
          <a:prstGeom prst="rect">
            <a:avLst/>
          </a:prstGeom>
        </p:spPr>
      </p:pic>
      <p:pic>
        <p:nvPicPr>
          <p:cNvPr id="9" name="Picture 8" descr="A red white and black cat&#10;&#10;Description automatically generated">
            <a:extLst>
              <a:ext uri="{FF2B5EF4-FFF2-40B4-BE49-F238E27FC236}">
                <a16:creationId xmlns:a16="http://schemas.microsoft.com/office/drawing/2014/main" id="{741A982B-42B9-4E45-95A3-F399B82BC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47" y="2002424"/>
            <a:ext cx="3392934" cy="2714347"/>
          </a:xfrm>
          <a:prstGeom prst="rect">
            <a:avLst/>
          </a:prstGeom>
        </p:spPr>
      </p:pic>
      <p:pic>
        <p:nvPicPr>
          <p:cNvPr id="11" name="Picture 10" descr="A close up of a cat&#10;&#10;Description automatically generated">
            <a:extLst>
              <a:ext uri="{FF2B5EF4-FFF2-40B4-BE49-F238E27FC236}">
                <a16:creationId xmlns:a16="http://schemas.microsoft.com/office/drawing/2014/main" id="{CC328411-A94B-458F-A7C7-4BC6E500F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937" y="2577503"/>
            <a:ext cx="2852691" cy="3565864"/>
          </a:xfrm>
          <a:prstGeom prst="rect">
            <a:avLst/>
          </a:prstGeom>
        </p:spPr>
      </p:pic>
      <p:sp>
        <p:nvSpPr>
          <p:cNvPr id="14" name="TextBox 13">
            <a:extLst>
              <a:ext uri="{FF2B5EF4-FFF2-40B4-BE49-F238E27FC236}">
                <a16:creationId xmlns:a16="http://schemas.microsoft.com/office/drawing/2014/main" id="{569D20DB-5ECE-47A8-97B0-A301952F8DE3}"/>
              </a:ext>
            </a:extLst>
          </p:cNvPr>
          <p:cNvSpPr txBox="1"/>
          <p:nvPr/>
        </p:nvSpPr>
        <p:spPr>
          <a:xfrm>
            <a:off x="3143717" y="6100455"/>
            <a:ext cx="1960575" cy="646331"/>
          </a:xfrm>
          <a:prstGeom prst="rect">
            <a:avLst/>
          </a:prstGeom>
          <a:noFill/>
        </p:spPr>
        <p:txBody>
          <a:bodyPr wrap="square" rtlCol="0">
            <a:spAutoFit/>
          </a:bodyPr>
          <a:lstStyle/>
          <a:p>
            <a:r>
              <a:rPr lang="en-US" sz="3600" dirty="0">
                <a:solidFill>
                  <a:schemeClr val="bg1"/>
                </a:solidFill>
              </a:rPr>
              <a:t>Chloe</a:t>
            </a:r>
          </a:p>
        </p:txBody>
      </p:sp>
      <p:sp>
        <p:nvSpPr>
          <p:cNvPr id="15" name="TextBox 14">
            <a:extLst>
              <a:ext uri="{FF2B5EF4-FFF2-40B4-BE49-F238E27FC236}">
                <a16:creationId xmlns:a16="http://schemas.microsoft.com/office/drawing/2014/main" id="{7774B698-E6F7-49A6-A9A1-E4836FA6957A}"/>
              </a:ext>
            </a:extLst>
          </p:cNvPr>
          <p:cNvSpPr txBox="1"/>
          <p:nvPr/>
        </p:nvSpPr>
        <p:spPr>
          <a:xfrm>
            <a:off x="10955045" y="5477522"/>
            <a:ext cx="1236955" cy="646331"/>
          </a:xfrm>
          <a:prstGeom prst="rect">
            <a:avLst/>
          </a:prstGeom>
          <a:noFill/>
        </p:spPr>
        <p:txBody>
          <a:bodyPr wrap="square" rtlCol="0">
            <a:spAutoFit/>
          </a:bodyPr>
          <a:lstStyle/>
          <a:p>
            <a:r>
              <a:rPr lang="en-US" sz="3600" dirty="0">
                <a:solidFill>
                  <a:schemeClr val="bg1"/>
                </a:solidFill>
              </a:rPr>
              <a:t>Bear</a:t>
            </a:r>
          </a:p>
        </p:txBody>
      </p:sp>
      <p:pic>
        <p:nvPicPr>
          <p:cNvPr id="17" name="Picture 16" descr="A close up of a sign&#10;&#10;Description automatically generated">
            <a:extLst>
              <a:ext uri="{FF2B5EF4-FFF2-40B4-BE49-F238E27FC236}">
                <a16:creationId xmlns:a16="http://schemas.microsoft.com/office/drawing/2014/main" id="{7DA52D21-4292-4B34-91F2-563F8BB14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959" y="21639"/>
            <a:ext cx="1557336" cy="1004146"/>
          </a:xfrm>
          <a:prstGeom prst="rect">
            <a:avLst/>
          </a:prstGeom>
        </p:spPr>
      </p:pic>
    </p:spTree>
    <p:extLst>
      <p:ext uri="{BB962C8B-B14F-4D97-AF65-F5344CB8AC3E}">
        <p14:creationId xmlns:p14="http://schemas.microsoft.com/office/powerpoint/2010/main" val="316611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D11DC0-CDBD-4194-85B7-DF0F85D2B0FF}"/>
              </a:ext>
            </a:extLst>
          </p:cNvPr>
          <p:cNvSpPr>
            <a:spLocks noGrp="1"/>
          </p:cNvSpPr>
          <p:nvPr>
            <p:ph type="ctrTitle"/>
          </p:nvPr>
        </p:nvSpPr>
        <p:spPr>
          <a:xfrm>
            <a:off x="838200" y="963877"/>
            <a:ext cx="3494362" cy="4930246"/>
          </a:xfrm>
        </p:spPr>
        <p:txBody>
          <a:bodyPr vert="horz" lIns="91440" tIns="45720" rIns="91440" bIns="45720" rtlCol="0" anchor="ctr">
            <a:normAutofit/>
          </a:bodyPr>
          <a:lstStyle/>
          <a:p>
            <a:pPr algn="r"/>
            <a:r>
              <a:rPr lang="en-US" sz="4400" kern="1200" dirty="0">
                <a:solidFill>
                  <a:schemeClr val="accent1"/>
                </a:solidFill>
                <a:latin typeface="+mj-lt"/>
                <a:ea typeface="+mj-ea"/>
                <a:cs typeface="+mj-cs"/>
              </a:rPr>
              <a:t>Ensuring RBARI’s Future </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25384A3-CB3D-4464-BB1E-0DD6F369BCF9}"/>
              </a:ext>
            </a:extLst>
          </p:cNvPr>
          <p:cNvSpPr>
            <a:spLocks noGrp="1"/>
          </p:cNvSpPr>
          <p:nvPr>
            <p:ph type="subTitle" idx="1"/>
          </p:nvPr>
        </p:nvSpPr>
        <p:spPr>
          <a:xfrm>
            <a:off x="4976031" y="963877"/>
            <a:ext cx="6377769" cy="5720258"/>
          </a:xfrm>
        </p:spPr>
        <p:txBody>
          <a:bodyPr vert="horz" lIns="91440" tIns="45720" rIns="91440" bIns="45720" rtlCol="0" anchor="ctr">
            <a:normAutofit/>
          </a:bodyPr>
          <a:lstStyle/>
          <a:p>
            <a:pPr algn="l"/>
            <a:r>
              <a:rPr lang="en-US" sz="1800" b="1" dirty="0"/>
              <a:t>Expense reduction and monitoring</a:t>
            </a:r>
            <a:endParaRPr lang="en-US" sz="1800" dirty="0"/>
          </a:p>
          <a:p>
            <a:pPr lvl="0" indent="-228600" algn="l">
              <a:buFont typeface="Arial" panose="020B0604020202020204" pitchFamily="34" charset="0"/>
              <a:buChar char="•"/>
            </a:pPr>
            <a:r>
              <a:rPr lang="en-US" sz="1600" dirty="0"/>
              <a:t>Monitoring our intake of animals with the goal of adopting out animals faster. Intake is focused on highly adoptable dogs and cats that will have a shorter stay at the shelter, thereby allowing us to help more dogs and cats overall, without taxing our budget.  </a:t>
            </a:r>
          </a:p>
          <a:p>
            <a:pPr lvl="0" indent="-228600" algn="l">
              <a:buFont typeface="Arial" panose="020B0604020202020204" pitchFamily="34" charset="0"/>
              <a:buChar char="•"/>
            </a:pPr>
            <a:r>
              <a:rPr lang="en-US" sz="1600" dirty="0"/>
              <a:t>Holding regular welfare meetings to review animal needs, medical care and ensuring we are using vets and animal hospitals as efficiently as possible, while maintaining a consistent high quality care. </a:t>
            </a:r>
          </a:p>
          <a:p>
            <a:pPr lvl="0" indent="-228600" algn="l">
              <a:buFont typeface="Arial" panose="020B0604020202020204" pitchFamily="34" charset="0"/>
              <a:buChar char="•"/>
            </a:pPr>
            <a:r>
              <a:rPr lang="en-US" sz="1600" dirty="0"/>
              <a:t>Consolidating ordering to ensure costs are kept as low as possible. This includes re-negotiating with vendors, entering into collaborations with providers to get better deals, and seeking sponsorship from those who we purchase from. </a:t>
            </a:r>
          </a:p>
          <a:p>
            <a:pPr lvl="0" indent="-228600" algn="l">
              <a:buFont typeface="Arial" panose="020B0604020202020204" pitchFamily="34" charset="0"/>
              <a:buChar char="•"/>
            </a:pPr>
            <a:r>
              <a:rPr lang="en-US" sz="1600" dirty="0"/>
              <a:t>Reviewing finances regularly with close attention to spending trends and revenue coming in. </a:t>
            </a:r>
          </a:p>
          <a:p>
            <a:pPr lvl="0" indent="-228600" algn="l">
              <a:buFont typeface="Arial" panose="020B0604020202020204" pitchFamily="34" charset="0"/>
              <a:buChar char="•"/>
            </a:pPr>
            <a:r>
              <a:rPr lang="en-US" sz="1600" dirty="0"/>
              <a:t>Reinvesting in our volunteer program through the addition of a volunteer coordinator to help offset costs with the use of volunteer aid. </a:t>
            </a:r>
          </a:p>
          <a:p>
            <a:pPr algn="l"/>
            <a:endParaRPr lang="en-US" sz="1500" dirty="0"/>
          </a:p>
        </p:txBody>
      </p:sp>
      <p:pic>
        <p:nvPicPr>
          <p:cNvPr id="5" name="Picture 4" descr="A close up of a sign&#10;&#10;Description automatically generated">
            <a:extLst>
              <a:ext uri="{FF2B5EF4-FFF2-40B4-BE49-F238E27FC236}">
                <a16:creationId xmlns:a16="http://schemas.microsoft.com/office/drawing/2014/main" id="{32EB1E1C-E193-4D9B-BD3E-CE6E469CA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766" y="42283"/>
            <a:ext cx="1442433" cy="930058"/>
          </a:xfrm>
          <a:prstGeom prst="rect">
            <a:avLst/>
          </a:prstGeom>
        </p:spPr>
      </p:pic>
    </p:spTree>
    <p:extLst>
      <p:ext uri="{BB962C8B-B14F-4D97-AF65-F5344CB8AC3E}">
        <p14:creationId xmlns:p14="http://schemas.microsoft.com/office/powerpoint/2010/main" val="258282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0728BD-5013-477C-8A34-9CF5532FBFA3}"/>
              </a:ext>
            </a:extLst>
          </p:cNvPr>
          <p:cNvSpPr>
            <a:spLocks noGrp="1"/>
          </p:cNvSpPr>
          <p:nvPr>
            <p:ph idx="1"/>
          </p:nvPr>
        </p:nvSpPr>
        <p:spPr>
          <a:xfrm>
            <a:off x="838200" y="1502229"/>
            <a:ext cx="10515600" cy="4426933"/>
          </a:xfrm>
        </p:spPr>
        <p:txBody>
          <a:bodyPr>
            <a:normAutofit/>
          </a:bodyPr>
          <a:lstStyle/>
          <a:p>
            <a:pPr marL="0" indent="0">
              <a:buNone/>
            </a:pPr>
            <a:r>
              <a:rPr lang="en-US" sz="1800" b="1" dirty="0"/>
              <a:t>Investments</a:t>
            </a:r>
            <a:endParaRPr lang="en-US" sz="1800" dirty="0"/>
          </a:p>
          <a:p>
            <a:r>
              <a:rPr lang="en-US" sz="1600" dirty="0"/>
              <a:t>We have invested bequest money into interest-yielding low risk money market accounts. This will help generate a consistent and new source of income for RBARI. As we are able to increase donations, we can continue to invest bequest money into these accounts, thereby increasing the amount of interest we earn. </a:t>
            </a:r>
          </a:p>
          <a:p>
            <a:pPr marL="0" indent="0">
              <a:buNone/>
            </a:pPr>
            <a:r>
              <a:rPr lang="en-US" sz="1800" b="1" dirty="0"/>
              <a:t>Monthly Donations</a:t>
            </a:r>
            <a:endParaRPr lang="en-US" sz="1800" dirty="0"/>
          </a:p>
          <a:p>
            <a:r>
              <a:rPr lang="en-US" sz="1600" dirty="0"/>
              <a:t>We are steadily increasing our number of monthly recurring donations, and expanding our monthly donor program through the following methods:</a:t>
            </a:r>
          </a:p>
          <a:p>
            <a:pPr lvl="1"/>
            <a:r>
              <a:rPr lang="en-US" sz="1600" dirty="0"/>
              <a:t>Sending out regular appeals aimed at soliciting monthly donors.</a:t>
            </a:r>
          </a:p>
          <a:p>
            <a:pPr lvl="1"/>
            <a:r>
              <a:rPr lang="en-US" sz="1600" dirty="0"/>
              <a:t>Creating a RBARI Rescue Hero Sustaining Member category and program to encourage support of $50 or more a month. </a:t>
            </a:r>
          </a:p>
          <a:p>
            <a:pPr lvl="1"/>
            <a:r>
              <a:rPr lang="en-US" sz="1600" dirty="0"/>
              <a:t>Revamping the monthly donation section of the website. </a:t>
            </a:r>
          </a:p>
          <a:p>
            <a:pPr lvl="1"/>
            <a:r>
              <a:rPr lang="en-US" sz="1600" dirty="0"/>
              <a:t>Deploying a pop-up ad on the website asking for monthly donations. </a:t>
            </a:r>
          </a:p>
          <a:p>
            <a:pPr lvl="1"/>
            <a:r>
              <a:rPr lang="en-US" sz="1600" dirty="0"/>
              <a:t>Asking our past adopters to pay it forward and become a monthly donor to help support dogs and cats still at the shelter. </a:t>
            </a:r>
          </a:p>
          <a:p>
            <a:endParaRPr lang="en-US" sz="1500" dirty="0"/>
          </a:p>
        </p:txBody>
      </p:sp>
      <p:pic>
        <p:nvPicPr>
          <p:cNvPr id="5" name="Picture 4" descr="A close up of a sign&#10;&#10;Description automatically generated">
            <a:extLst>
              <a:ext uri="{FF2B5EF4-FFF2-40B4-BE49-F238E27FC236}">
                <a16:creationId xmlns:a16="http://schemas.microsoft.com/office/drawing/2014/main" id="{C50C84D9-741C-4283-8DCF-71AB034E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3012"/>
            <a:ext cx="914400" cy="589787"/>
          </a:xfrm>
          <a:prstGeom prst="rect">
            <a:avLst/>
          </a:prstGeom>
        </p:spPr>
      </p:pic>
    </p:spTree>
    <p:extLst>
      <p:ext uri="{BB962C8B-B14F-4D97-AF65-F5344CB8AC3E}">
        <p14:creationId xmlns:p14="http://schemas.microsoft.com/office/powerpoint/2010/main" val="2834309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0728BD-5013-477C-8A34-9CF5532FBFA3}"/>
              </a:ext>
            </a:extLst>
          </p:cNvPr>
          <p:cNvSpPr>
            <a:spLocks noGrp="1"/>
          </p:cNvSpPr>
          <p:nvPr>
            <p:ph idx="1"/>
          </p:nvPr>
        </p:nvSpPr>
        <p:spPr>
          <a:xfrm>
            <a:off x="838200" y="1415143"/>
            <a:ext cx="10515600" cy="4514019"/>
          </a:xfrm>
        </p:spPr>
        <p:txBody>
          <a:bodyPr>
            <a:normAutofit/>
          </a:bodyPr>
          <a:lstStyle/>
          <a:p>
            <a:pPr marL="0" indent="0">
              <a:buNone/>
            </a:pPr>
            <a:r>
              <a:rPr lang="en-US" sz="1800" b="1" dirty="0"/>
              <a:t>Grants and Foundations </a:t>
            </a:r>
            <a:endParaRPr lang="en-US" sz="1800" dirty="0"/>
          </a:p>
          <a:p>
            <a:r>
              <a:rPr lang="en-US" sz="1600" dirty="0"/>
              <a:t>We are seeking and receiving additional grant and foundation funding. This includes:</a:t>
            </a:r>
          </a:p>
          <a:p>
            <a:pPr lvl="1"/>
            <a:r>
              <a:rPr lang="en-US" sz="1600" dirty="0"/>
              <a:t>Researching new foundations.</a:t>
            </a:r>
          </a:p>
          <a:p>
            <a:pPr lvl="1"/>
            <a:r>
              <a:rPr lang="en-US" sz="1600" dirty="0"/>
              <a:t>Creating Proposal Outlines in different areas (Pit Stop, Community Cats, Training, etc.) to allow for consistent language that makes the submission of grants more efficient.  With stable staffing and programming, this process will be more effective.  </a:t>
            </a:r>
          </a:p>
          <a:p>
            <a:pPr lvl="1"/>
            <a:r>
              <a:rPr lang="en-US" sz="1600" dirty="0"/>
              <a:t>Sending out consistent communication and follow up. </a:t>
            </a:r>
          </a:p>
          <a:p>
            <a:pPr lvl="1"/>
            <a:r>
              <a:rPr lang="en-US" sz="1600" dirty="0"/>
              <a:t>Engaging with and speaking to more local foundations. </a:t>
            </a:r>
          </a:p>
          <a:p>
            <a:pPr lvl="1"/>
            <a:r>
              <a:rPr lang="en-US" sz="1600" dirty="0"/>
              <a:t>Seeking greater support for medical cases.</a:t>
            </a:r>
          </a:p>
          <a:p>
            <a:pPr lvl="1"/>
            <a:r>
              <a:rPr lang="en-US" sz="1600" dirty="0"/>
              <a:t>Revamping and seeking corporate sponsorships.</a:t>
            </a:r>
          </a:p>
          <a:p>
            <a:pPr marL="0" indent="0">
              <a:buNone/>
            </a:pPr>
            <a:r>
              <a:rPr lang="en-US" sz="1800" b="1" dirty="0"/>
              <a:t>Bequests and Estate Planning</a:t>
            </a:r>
            <a:endParaRPr lang="en-US" sz="1800" dirty="0"/>
          </a:p>
          <a:p>
            <a:pPr lvl="0"/>
            <a:r>
              <a:rPr lang="en-US" sz="1600" dirty="0"/>
              <a:t>Adding website page, and information to make estate planning and legacy giving easier.</a:t>
            </a:r>
          </a:p>
          <a:p>
            <a:pPr lvl="0"/>
            <a:r>
              <a:rPr lang="en-US" sz="1600" dirty="0"/>
              <a:t>Expanding our trust and legacy programs to include programs for animals whose owner predecease them; endowment giving; naming opportunities; and easy templates to make RBARI the beneficiary of insurance polices and investment accounts. </a:t>
            </a:r>
          </a:p>
          <a:p>
            <a:endParaRPr lang="en-US" sz="1500" dirty="0"/>
          </a:p>
        </p:txBody>
      </p:sp>
      <p:pic>
        <p:nvPicPr>
          <p:cNvPr id="5" name="Picture 4" descr="A close up of a sign&#10;&#10;Description automatically generated">
            <a:extLst>
              <a:ext uri="{FF2B5EF4-FFF2-40B4-BE49-F238E27FC236}">
                <a16:creationId xmlns:a16="http://schemas.microsoft.com/office/drawing/2014/main" id="{C50C84D9-741C-4283-8DCF-71AB034E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3012"/>
            <a:ext cx="914400" cy="589787"/>
          </a:xfrm>
          <a:prstGeom prst="rect">
            <a:avLst/>
          </a:prstGeom>
        </p:spPr>
      </p:pic>
    </p:spTree>
    <p:extLst>
      <p:ext uri="{BB962C8B-B14F-4D97-AF65-F5344CB8AC3E}">
        <p14:creationId xmlns:p14="http://schemas.microsoft.com/office/powerpoint/2010/main" val="172342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0728BD-5013-477C-8A34-9CF5532FBFA3}"/>
              </a:ext>
            </a:extLst>
          </p:cNvPr>
          <p:cNvSpPr>
            <a:spLocks noGrp="1"/>
          </p:cNvSpPr>
          <p:nvPr>
            <p:ph idx="1"/>
          </p:nvPr>
        </p:nvSpPr>
        <p:spPr>
          <a:xfrm>
            <a:off x="838200" y="1415144"/>
            <a:ext cx="10515600" cy="3884826"/>
          </a:xfrm>
        </p:spPr>
        <p:txBody>
          <a:bodyPr>
            <a:normAutofit fontScale="92500" lnSpcReduction="10000"/>
          </a:bodyPr>
          <a:lstStyle/>
          <a:p>
            <a:pPr marL="0" indent="0">
              <a:buNone/>
            </a:pPr>
            <a:r>
              <a:rPr lang="en-US" sz="2100" b="1" dirty="0"/>
              <a:t>Expansion of Donor Base</a:t>
            </a:r>
            <a:endParaRPr lang="en-US" sz="2100" dirty="0"/>
          </a:p>
          <a:p>
            <a:r>
              <a:rPr lang="en-US" sz="1700" dirty="0"/>
              <a:t>We are continuing to grow our donor base through news recognition, continuity of direct mailings, exposure on national events (such as the Dog Bowl on Animal Planet), and through targeted marketing. We are also expanding donor outreach and stewardship by implementing more direct and personalized donor communication. This includes:</a:t>
            </a:r>
          </a:p>
          <a:p>
            <a:pPr lvl="1"/>
            <a:r>
              <a:rPr lang="en-US" sz="1700" dirty="0"/>
              <a:t>Sharing our post adoption stories.</a:t>
            </a:r>
          </a:p>
          <a:p>
            <a:pPr lvl="1"/>
            <a:r>
              <a:rPr lang="en-US" sz="1700" dirty="0"/>
              <a:t>Sending personalized thank </a:t>
            </a:r>
            <a:r>
              <a:rPr lang="en-US" sz="1700" dirty="0" err="1"/>
              <a:t>yous</a:t>
            </a:r>
            <a:r>
              <a:rPr lang="en-US" sz="1700" dirty="0"/>
              <a:t> and acknowledgments to those who give to our appeals.</a:t>
            </a:r>
          </a:p>
          <a:p>
            <a:pPr lvl="1"/>
            <a:r>
              <a:rPr lang="en-US" sz="1700" dirty="0"/>
              <a:t>Calling donors who give in larger amounts.</a:t>
            </a:r>
          </a:p>
          <a:p>
            <a:pPr lvl="1"/>
            <a:r>
              <a:rPr lang="en-US" sz="1700" dirty="0"/>
              <a:t>Scheduling more donor meetings and in-person conversations.</a:t>
            </a:r>
          </a:p>
          <a:p>
            <a:pPr lvl="1"/>
            <a:r>
              <a:rPr lang="en-US" sz="1700" dirty="0"/>
              <a:t>Holding donor appreciation events at and near the shelter.</a:t>
            </a:r>
          </a:p>
          <a:p>
            <a:pPr lvl="1"/>
            <a:r>
              <a:rPr lang="en-US" sz="1700" dirty="0"/>
              <a:t>Sending out regular email blasts highlighting fundraising needs, progress updates and our best work. </a:t>
            </a:r>
          </a:p>
          <a:p>
            <a:pPr lvl="1"/>
            <a:r>
              <a:rPr lang="en-US" sz="1700" dirty="0"/>
              <a:t>Coordinating fundraising appeals on social media, the website, and email blasts to leverage exposure. Focusing on asking others to share our content.</a:t>
            </a:r>
          </a:p>
          <a:p>
            <a:pPr lvl="1"/>
            <a:r>
              <a:rPr lang="en-US" sz="1700" dirty="0"/>
              <a:t>Social Media fundraisers are being used to engage our community and ask them to share our posts to expand our donor base. </a:t>
            </a:r>
          </a:p>
          <a:p>
            <a:pPr lvl="1"/>
            <a:r>
              <a:rPr lang="en-US" sz="1700" dirty="0" err="1"/>
              <a:t>Gofundme</a:t>
            </a:r>
            <a:r>
              <a:rPr lang="en-US" sz="1700" dirty="0"/>
              <a:t> campaigns are being used to help bring in new donors from that platform. </a:t>
            </a:r>
          </a:p>
          <a:p>
            <a:pPr marL="0" indent="0">
              <a:buNone/>
            </a:pPr>
            <a:endParaRPr lang="en-US" sz="1500" dirty="0"/>
          </a:p>
        </p:txBody>
      </p:sp>
      <p:pic>
        <p:nvPicPr>
          <p:cNvPr id="5" name="Picture 4" descr="A close up of a sign&#10;&#10;Description automatically generated">
            <a:extLst>
              <a:ext uri="{FF2B5EF4-FFF2-40B4-BE49-F238E27FC236}">
                <a16:creationId xmlns:a16="http://schemas.microsoft.com/office/drawing/2014/main" id="{C50C84D9-741C-4283-8DCF-71AB034E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3012"/>
            <a:ext cx="914400" cy="589787"/>
          </a:xfrm>
          <a:prstGeom prst="rect">
            <a:avLst/>
          </a:prstGeom>
        </p:spPr>
      </p:pic>
    </p:spTree>
    <p:extLst>
      <p:ext uri="{BB962C8B-B14F-4D97-AF65-F5344CB8AC3E}">
        <p14:creationId xmlns:p14="http://schemas.microsoft.com/office/powerpoint/2010/main" val="19959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68B2-0096-4C2F-A4B8-721ABAFE89B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73C553C-36A9-432B-934E-BE1DE5477434}"/>
              </a:ext>
            </a:extLst>
          </p:cNvPr>
          <p:cNvSpPr>
            <a:spLocks noGrp="1"/>
          </p:cNvSpPr>
          <p:nvPr>
            <p:ph type="subTitle" idx="1"/>
          </p:nvPr>
        </p:nvSpPr>
        <p:spPr/>
        <p:txBody>
          <a:bodyPr/>
          <a:lstStyle/>
          <a:p>
            <a:endParaRPr lang="en-US"/>
          </a:p>
        </p:txBody>
      </p:sp>
      <p:sp>
        <p:nvSpPr>
          <p:cNvPr id="5" name="Rectangle 4">
            <a:extLst>
              <a:ext uri="{FF2B5EF4-FFF2-40B4-BE49-F238E27FC236}">
                <a16:creationId xmlns:a16="http://schemas.microsoft.com/office/drawing/2014/main" id="{D047E2D1-084E-440D-87BA-8C8FBBF6042C}"/>
              </a:ext>
            </a:extLst>
          </p:cNvPr>
          <p:cNvSpPr/>
          <p:nvPr/>
        </p:nvSpPr>
        <p:spPr>
          <a:xfrm>
            <a:off x="287902" y="292962"/>
            <a:ext cx="11513482" cy="6249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4BD5BFE-162E-4A42-ABA1-92DE0B2C196B}"/>
              </a:ext>
            </a:extLst>
          </p:cNvPr>
          <p:cNvPicPr>
            <a:picLocks noChangeAspect="1"/>
          </p:cNvPicPr>
          <p:nvPr/>
        </p:nvPicPr>
        <p:blipFill>
          <a:blip r:embed="rId2"/>
          <a:stretch>
            <a:fillRect/>
          </a:stretch>
        </p:blipFill>
        <p:spPr>
          <a:xfrm>
            <a:off x="7020139" y="588465"/>
            <a:ext cx="4456283" cy="5681069"/>
          </a:xfrm>
          <a:prstGeom prst="rect">
            <a:avLst/>
          </a:prstGeom>
          <a:ln w="28575">
            <a:solidFill>
              <a:schemeClr val="bg1">
                <a:lumMod val="75000"/>
              </a:schemeClr>
            </a:solidFill>
          </a:ln>
        </p:spPr>
      </p:pic>
      <p:sp>
        <p:nvSpPr>
          <p:cNvPr id="7" name="Rectangle 6">
            <a:extLst>
              <a:ext uri="{FF2B5EF4-FFF2-40B4-BE49-F238E27FC236}">
                <a16:creationId xmlns:a16="http://schemas.microsoft.com/office/drawing/2014/main" id="{47E88CDD-5466-45F6-B4ED-99C9C5AF771A}"/>
              </a:ext>
            </a:extLst>
          </p:cNvPr>
          <p:cNvSpPr/>
          <p:nvPr/>
        </p:nvSpPr>
        <p:spPr>
          <a:xfrm>
            <a:off x="390616" y="536451"/>
            <a:ext cx="5496139" cy="67291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ONE LITTLE BOX </a:t>
            </a:r>
          </a:p>
          <a:p>
            <a:pPr algn="ctr"/>
            <a:r>
              <a:rPr lang="en-US" sz="3200" b="1" dirty="0">
                <a:solidFill>
                  <a:schemeClr val="tx1"/>
                </a:solidFill>
              </a:rPr>
              <a:t>MAKING A BIG CONTRIBUTION</a:t>
            </a:r>
          </a:p>
        </p:txBody>
      </p:sp>
      <p:sp>
        <p:nvSpPr>
          <p:cNvPr id="8" name="Rectangle 7">
            <a:extLst>
              <a:ext uri="{FF2B5EF4-FFF2-40B4-BE49-F238E27FC236}">
                <a16:creationId xmlns:a16="http://schemas.microsoft.com/office/drawing/2014/main" id="{6AF07DCA-ACE4-4DEF-B104-CC9C654CCFF3}"/>
              </a:ext>
            </a:extLst>
          </p:cNvPr>
          <p:cNvSpPr/>
          <p:nvPr/>
        </p:nvSpPr>
        <p:spPr>
          <a:xfrm>
            <a:off x="542774" y="2304516"/>
            <a:ext cx="5692644" cy="14846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RBARI Cash Boxes raised nearly $10,000 in 2018 – nearly a 50% INCREASE over 2017!</a:t>
            </a:r>
          </a:p>
          <a:p>
            <a:pPr algn="ctr"/>
            <a:endParaRPr lang="en-US" sz="4000" b="1" dirty="0">
              <a:solidFill>
                <a:schemeClr val="tx1"/>
              </a:solidFill>
            </a:endParaRPr>
          </a:p>
        </p:txBody>
      </p:sp>
      <p:pic>
        <p:nvPicPr>
          <p:cNvPr id="9" name="Picture 8">
            <a:extLst>
              <a:ext uri="{FF2B5EF4-FFF2-40B4-BE49-F238E27FC236}">
                <a16:creationId xmlns:a16="http://schemas.microsoft.com/office/drawing/2014/main" id="{29DC8422-DE0D-4AD9-BCE5-BD25466A219E}"/>
              </a:ext>
            </a:extLst>
          </p:cNvPr>
          <p:cNvPicPr>
            <a:picLocks noChangeAspect="1"/>
          </p:cNvPicPr>
          <p:nvPr/>
        </p:nvPicPr>
        <p:blipFill>
          <a:blip r:embed="rId3"/>
          <a:stretch>
            <a:fillRect/>
          </a:stretch>
        </p:blipFill>
        <p:spPr>
          <a:xfrm>
            <a:off x="112605" y="5761249"/>
            <a:ext cx="602973" cy="925015"/>
          </a:xfrm>
          <a:prstGeom prst="rect">
            <a:avLst/>
          </a:prstGeom>
        </p:spPr>
      </p:pic>
      <p:sp>
        <p:nvSpPr>
          <p:cNvPr id="10" name="Rectangle 9">
            <a:extLst>
              <a:ext uri="{FF2B5EF4-FFF2-40B4-BE49-F238E27FC236}">
                <a16:creationId xmlns:a16="http://schemas.microsoft.com/office/drawing/2014/main" id="{3A0250C5-64CA-4E56-9569-676DB3EEAC04}"/>
              </a:ext>
            </a:extLst>
          </p:cNvPr>
          <p:cNvSpPr/>
          <p:nvPr/>
        </p:nvSpPr>
        <p:spPr>
          <a:xfrm>
            <a:off x="287902" y="4276579"/>
            <a:ext cx="5808098" cy="14846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Gabriola" panose="04040605051002020D02" pitchFamily="82" charset="0"/>
              </a:rPr>
              <a:t>Thank You Janet Gandolfo </a:t>
            </a:r>
          </a:p>
          <a:p>
            <a:pPr algn="ctr"/>
            <a:r>
              <a:rPr lang="en-US" sz="3600" b="1" dirty="0">
                <a:solidFill>
                  <a:schemeClr val="tx1"/>
                </a:solidFill>
                <a:latin typeface="Gabriola" panose="04040605051002020D02" pitchFamily="82" charset="0"/>
              </a:rPr>
              <a:t>for driving the team that helps support </a:t>
            </a:r>
          </a:p>
          <a:p>
            <a:pPr algn="ctr"/>
            <a:r>
              <a:rPr lang="en-US" sz="3600" b="1" dirty="0">
                <a:solidFill>
                  <a:schemeClr val="tx1"/>
                </a:solidFill>
                <a:latin typeface="Gabriola" panose="04040605051002020D02" pitchFamily="82" charset="0"/>
              </a:rPr>
              <a:t>the care of our animals!</a:t>
            </a:r>
          </a:p>
        </p:txBody>
      </p:sp>
    </p:spTree>
    <p:extLst>
      <p:ext uri="{BB962C8B-B14F-4D97-AF65-F5344CB8AC3E}">
        <p14:creationId xmlns:p14="http://schemas.microsoft.com/office/powerpoint/2010/main" val="17322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0728BD-5013-477C-8A34-9CF5532FBFA3}"/>
              </a:ext>
            </a:extLst>
          </p:cNvPr>
          <p:cNvSpPr>
            <a:spLocks noGrp="1"/>
          </p:cNvSpPr>
          <p:nvPr>
            <p:ph idx="1"/>
          </p:nvPr>
        </p:nvSpPr>
        <p:spPr>
          <a:xfrm>
            <a:off x="838200" y="1415143"/>
            <a:ext cx="10515600" cy="4514019"/>
          </a:xfrm>
        </p:spPr>
        <p:txBody>
          <a:bodyPr>
            <a:normAutofit/>
          </a:bodyPr>
          <a:lstStyle/>
          <a:p>
            <a:pPr marL="0" indent="0">
              <a:buNone/>
            </a:pPr>
            <a:r>
              <a:rPr lang="en-US" sz="2000" b="1" dirty="0"/>
              <a:t>Food Donations</a:t>
            </a:r>
            <a:endParaRPr lang="en-US" sz="2000" dirty="0"/>
          </a:p>
          <a:p>
            <a:r>
              <a:rPr lang="en-US" sz="1800" dirty="0"/>
              <a:t>We have invested in proper food storage that will enable us to hold food donation drives. This will help to cut food expenses and reduce our spending.  </a:t>
            </a:r>
          </a:p>
          <a:p>
            <a:endParaRPr lang="en-US" sz="1800" b="1" dirty="0"/>
          </a:p>
          <a:p>
            <a:pPr marL="0" indent="0">
              <a:buNone/>
            </a:pPr>
            <a:r>
              <a:rPr lang="en-US" sz="2000" b="1" dirty="0"/>
              <a:t>Events</a:t>
            </a:r>
            <a:endParaRPr lang="en-US" sz="2000" dirty="0"/>
          </a:p>
          <a:p>
            <a:pPr lvl="0"/>
            <a:r>
              <a:rPr lang="en-US" sz="1600" dirty="0"/>
              <a:t>We have made significant efforts to increase fundraising revenue, including making specific events more profitable by cutting expenses, and increasing crowd appeal. </a:t>
            </a:r>
          </a:p>
          <a:p>
            <a:pPr lvl="0"/>
            <a:r>
              <a:rPr lang="en-US" sz="1600" dirty="0"/>
              <a:t>We are revamping fundraisers to appeal to a broader audience and will be expanding our Pit Bulls &amp; Pumpkins festival, as well as doing proactive planning in advance of events such as Strut Your Mutt to ensure fundraising efforts are fully maximized.</a:t>
            </a:r>
          </a:p>
          <a:p>
            <a:r>
              <a:rPr lang="en-US" sz="1600" dirty="0"/>
              <a:t>We will be creating a 3</a:t>
            </a:r>
            <a:r>
              <a:rPr lang="en-US" sz="1600" baseline="30000" dirty="0"/>
              <a:t>rd</a:t>
            </a:r>
            <a:r>
              <a:rPr lang="en-US" sz="1600" dirty="0"/>
              <a:t> party event program, making it easy for others to help fundraise for us by offering templated programs and collateral with easy-to-follow guidelines.  And, we will look to increase accountability from those seeking to partner with RBARI.  This is an updated section on our website and being worked into our volunteer program as well. </a:t>
            </a:r>
          </a:p>
          <a:p>
            <a:pPr marL="0" lvl="0" indent="0">
              <a:buNone/>
            </a:pPr>
            <a:endParaRPr lang="en-US" sz="1600" dirty="0">
              <a:solidFill>
                <a:srgbClr val="FF0000"/>
              </a:solidFill>
            </a:endParaRPr>
          </a:p>
          <a:p>
            <a:pPr marL="0" indent="0">
              <a:buNone/>
            </a:pPr>
            <a:endParaRPr lang="en-US" sz="1500" dirty="0"/>
          </a:p>
        </p:txBody>
      </p:sp>
      <p:pic>
        <p:nvPicPr>
          <p:cNvPr id="5" name="Picture 4" descr="A close up of a sign&#10;&#10;Description automatically generated">
            <a:extLst>
              <a:ext uri="{FF2B5EF4-FFF2-40B4-BE49-F238E27FC236}">
                <a16:creationId xmlns:a16="http://schemas.microsoft.com/office/drawing/2014/main" id="{C50C84D9-741C-4283-8DCF-71AB034E0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3012"/>
            <a:ext cx="914400" cy="589787"/>
          </a:xfrm>
          <a:prstGeom prst="rect">
            <a:avLst/>
          </a:prstGeom>
        </p:spPr>
      </p:pic>
    </p:spTree>
    <p:extLst>
      <p:ext uri="{BB962C8B-B14F-4D97-AF65-F5344CB8AC3E}">
        <p14:creationId xmlns:p14="http://schemas.microsoft.com/office/powerpoint/2010/main" val="8628672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9836</TotalTime>
  <Words>2018</Words>
  <Application>Microsoft Office PowerPoint</Application>
  <PresentationFormat>Widescreen</PresentationFormat>
  <Paragraphs>220</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Gabriola</vt:lpstr>
      <vt:lpstr>Microsoft Sans Serif</vt:lpstr>
      <vt:lpstr>Office Theme</vt:lpstr>
      <vt:lpstr>RBARI 2019 Annual Meeting </vt:lpstr>
      <vt:lpstr>PowerPoint Presentation</vt:lpstr>
      <vt:lpstr>PowerPoint Presentation</vt:lpstr>
      <vt:lpstr>Ensuring RBARI’s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to Date Comparison of Adoption Numbers</vt:lpstr>
      <vt:lpstr>PowerPoint Presentation</vt:lpstr>
      <vt:lpstr>PowerPoint Presentation</vt:lpstr>
      <vt:lpstr>PowerPoint Presentation</vt:lpstr>
      <vt:lpstr>PowerPoint Presentation</vt:lpstr>
      <vt:lpstr>PowerPoint Presentation</vt:lpstr>
      <vt:lpstr>2019 Goals </vt:lpstr>
      <vt:lpstr>RBARI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caring and making the work we do possible.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RBRI’s Future</dc:title>
  <dc:creator>Megan Brinster</dc:creator>
  <cp:lastModifiedBy>Megan Brinster</cp:lastModifiedBy>
  <cp:revision>51</cp:revision>
  <cp:lastPrinted>2019-05-19T22:15:13Z</cp:lastPrinted>
  <dcterms:created xsi:type="dcterms:W3CDTF">2019-05-13T16:53:44Z</dcterms:created>
  <dcterms:modified xsi:type="dcterms:W3CDTF">2019-05-20T22:15:23Z</dcterms:modified>
</cp:coreProperties>
</file>